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31"/>
  </p:handoutMasterIdLst>
  <p:sldIdLst>
    <p:sldId id="258" r:id="rId2"/>
    <p:sldId id="263" r:id="rId3"/>
    <p:sldId id="285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286" r:id="rId3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Sassoon Infant Rg" panose="02000503030000020003" charset="0"/>
      <p:regular r:id="rId36"/>
      <p:bold r:id="rId37"/>
    </p:embeddedFont>
    <p:embeddedFont>
      <p:font typeface="Tuffy" panose="020B0603060100000000" charset="0"/>
      <p:regular r:id="rId38"/>
      <p:bold r:id="rId39"/>
      <p:italic r:id="rId40"/>
      <p:boldItalic r:id="rId41"/>
    </p:embeddedFont>
    <p:embeddedFont>
      <p:font typeface="Twinkl" pitchFamily="2" charset="0"/>
      <p:regular r:id="rId42"/>
      <p:bold r:id="rId43"/>
    </p:embeddedFont>
    <p:embeddedFont>
      <p:font typeface="Twinkl SemiBold" pitchFamily="2" charset="0"/>
      <p:bold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DF95"/>
    <a:srgbClr val="AFD36F"/>
    <a:srgbClr val="DB5183"/>
    <a:srgbClr val="3399FF"/>
    <a:srgbClr val="DFF3BB"/>
    <a:srgbClr val="CCFF99"/>
    <a:srgbClr val="C9EB8D"/>
    <a:srgbClr val="DDF2B8"/>
    <a:srgbClr val="BCE6F2"/>
    <a:srgbClr val="CEBE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4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0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1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3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microsoft.com/office/2007/relationships/media" Target="../media/media9.m4a"/><Relationship Id="rId7" Type="http://schemas.openxmlformats.org/officeDocument/2006/relationships/image" Target="../media/image6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9.m4a"/><Relationship Id="rId9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5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6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8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1.m4a"/><Relationship Id="rId11" Type="http://schemas.openxmlformats.org/officeDocument/2006/relationships/image" Target="../media/image21.png"/><Relationship Id="rId5" Type="http://schemas.microsoft.com/office/2007/relationships/media" Target="../media/media1.m4a"/><Relationship Id="rId10" Type="http://schemas.openxmlformats.org/officeDocument/2006/relationships/image" Target="../media/image4.jpg"/><Relationship Id="rId4" Type="http://schemas.openxmlformats.org/officeDocument/2006/relationships/audio" Target="../media/media15.m4a"/><Relationship Id="rId9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2.m4a"/><Relationship Id="rId11" Type="http://schemas.openxmlformats.org/officeDocument/2006/relationships/image" Target="../media/image21.png"/><Relationship Id="rId5" Type="http://schemas.microsoft.com/office/2007/relationships/media" Target="../media/media2.m4a"/><Relationship Id="rId10" Type="http://schemas.openxmlformats.org/officeDocument/2006/relationships/image" Target="../media/image22.jpeg"/><Relationship Id="rId4" Type="http://schemas.openxmlformats.org/officeDocument/2006/relationships/audio" Target="../media/media15.m4a"/><Relationship Id="rId9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1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3.m4a"/><Relationship Id="rId11" Type="http://schemas.openxmlformats.org/officeDocument/2006/relationships/image" Target="../media/image23.jpg"/><Relationship Id="rId5" Type="http://schemas.microsoft.com/office/2007/relationships/media" Target="../media/media3.m4a"/><Relationship Id="rId10" Type="http://schemas.openxmlformats.org/officeDocument/2006/relationships/image" Target="../media/image22.jpeg"/><Relationship Id="rId4" Type="http://schemas.openxmlformats.org/officeDocument/2006/relationships/audio" Target="../media/media15.m4a"/><Relationship Id="rId9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4.m4a"/><Relationship Id="rId11" Type="http://schemas.openxmlformats.org/officeDocument/2006/relationships/image" Target="../media/image21.png"/><Relationship Id="rId5" Type="http://schemas.microsoft.com/office/2007/relationships/media" Target="../media/media4.m4a"/><Relationship Id="rId10" Type="http://schemas.openxmlformats.org/officeDocument/2006/relationships/image" Target="../media/image10.jpg"/><Relationship Id="rId4" Type="http://schemas.openxmlformats.org/officeDocument/2006/relationships/audio" Target="../media/media15.m4a"/><Relationship Id="rId9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5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16.m4a"/><Relationship Id="rId11" Type="http://schemas.openxmlformats.org/officeDocument/2006/relationships/image" Target="../media/image21.png"/><Relationship Id="rId5" Type="http://schemas.microsoft.com/office/2007/relationships/media" Target="../media/media16.m4a"/><Relationship Id="rId10" Type="http://schemas.openxmlformats.org/officeDocument/2006/relationships/image" Target="../media/image24.jpg"/><Relationship Id="rId4" Type="http://schemas.openxmlformats.org/officeDocument/2006/relationships/audio" Target="../media/media5.m4a"/><Relationship Id="rId9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6.m4a"/><Relationship Id="rId11" Type="http://schemas.openxmlformats.org/officeDocument/2006/relationships/image" Target="../media/image21.png"/><Relationship Id="rId5" Type="http://schemas.microsoft.com/office/2007/relationships/media" Target="../media/media6.m4a"/><Relationship Id="rId10" Type="http://schemas.openxmlformats.org/officeDocument/2006/relationships/image" Target="../media/image25.jpeg"/><Relationship Id="rId4" Type="http://schemas.openxmlformats.org/officeDocument/2006/relationships/audio" Target="../media/media15.m4a"/><Relationship Id="rId9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7.m4a"/><Relationship Id="rId11" Type="http://schemas.openxmlformats.org/officeDocument/2006/relationships/image" Target="../media/image21.png"/><Relationship Id="rId5" Type="http://schemas.microsoft.com/office/2007/relationships/media" Target="../media/media7.m4a"/><Relationship Id="rId10" Type="http://schemas.openxmlformats.org/officeDocument/2006/relationships/image" Target="../media/image26.jpeg"/><Relationship Id="rId4" Type="http://schemas.openxmlformats.org/officeDocument/2006/relationships/audio" Target="../media/media15.m4a"/><Relationship Id="rId9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4a"/><Relationship Id="rId13" Type="http://schemas.openxmlformats.org/officeDocument/2006/relationships/image" Target="../media/image21.png"/><Relationship Id="rId3" Type="http://schemas.microsoft.com/office/2007/relationships/media" Target="../media/media15.m4a"/><Relationship Id="rId7" Type="http://schemas.microsoft.com/office/2007/relationships/media" Target="../media/media9.m4a"/><Relationship Id="rId12" Type="http://schemas.openxmlformats.org/officeDocument/2006/relationships/image" Target="../media/image14.jp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8.m4a"/><Relationship Id="rId11" Type="http://schemas.openxmlformats.org/officeDocument/2006/relationships/image" Target="../media/image7.png"/><Relationship Id="rId5" Type="http://schemas.microsoft.com/office/2007/relationships/media" Target="../media/media8.m4a"/><Relationship Id="rId10" Type="http://schemas.openxmlformats.org/officeDocument/2006/relationships/image" Target="../media/image6.png"/><Relationship Id="rId4" Type="http://schemas.openxmlformats.org/officeDocument/2006/relationships/audio" Target="../media/media15.m4a"/><Relationship Id="rId9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10.m4a"/><Relationship Id="rId11" Type="http://schemas.openxmlformats.org/officeDocument/2006/relationships/image" Target="../media/image21.png"/><Relationship Id="rId5" Type="http://schemas.microsoft.com/office/2007/relationships/media" Target="../media/media10.m4a"/><Relationship Id="rId10" Type="http://schemas.openxmlformats.org/officeDocument/2006/relationships/image" Target="../media/image15.jpeg"/><Relationship Id="rId4" Type="http://schemas.openxmlformats.org/officeDocument/2006/relationships/audio" Target="../media/media15.m4a"/><Relationship Id="rId9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11.m4a"/><Relationship Id="rId11" Type="http://schemas.openxmlformats.org/officeDocument/2006/relationships/image" Target="../media/image21.png"/><Relationship Id="rId5" Type="http://schemas.microsoft.com/office/2007/relationships/media" Target="../media/media11.m4a"/><Relationship Id="rId10" Type="http://schemas.openxmlformats.org/officeDocument/2006/relationships/image" Target="../media/image16.jpg"/><Relationship Id="rId4" Type="http://schemas.openxmlformats.org/officeDocument/2006/relationships/audio" Target="../media/media15.m4a"/><Relationship Id="rId9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1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12.m4a"/><Relationship Id="rId11" Type="http://schemas.openxmlformats.org/officeDocument/2006/relationships/image" Target="../media/image27.jpeg"/><Relationship Id="rId5" Type="http://schemas.microsoft.com/office/2007/relationships/media" Target="../media/media12.m4a"/><Relationship Id="rId10" Type="http://schemas.openxmlformats.org/officeDocument/2006/relationships/image" Target="../media/image16.jpg"/><Relationship Id="rId4" Type="http://schemas.openxmlformats.org/officeDocument/2006/relationships/audio" Target="../media/media15.m4a"/><Relationship Id="rId9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5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1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audio" Target="../media/media13.m4a"/><Relationship Id="rId11" Type="http://schemas.openxmlformats.org/officeDocument/2006/relationships/image" Target="../media/image18.jpg"/><Relationship Id="rId5" Type="http://schemas.microsoft.com/office/2007/relationships/media" Target="../media/media13.m4a"/><Relationship Id="rId10" Type="http://schemas.openxmlformats.org/officeDocument/2006/relationships/image" Target="../media/image27.jpeg"/><Relationship Id="rId4" Type="http://schemas.openxmlformats.org/officeDocument/2006/relationships/audio" Target="../media/media15.m4a"/><Relationship Id="rId9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pn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 dirty="0">
                <a:cs typeface="Sassoon Infant Rg" panose="02000503030000020003" pitchFamily="50" charset="0"/>
              </a:rPr>
              <a:t>I know the French names for familiar places.</a:t>
            </a:r>
          </a:p>
          <a:p>
            <a:r>
              <a:rPr lang="en-GB" altLang="en-US" dirty="0">
                <a:cs typeface="Sassoon Infant Rg" panose="02000503030000020003" pitchFamily="50" charset="0"/>
              </a:rPr>
              <a:t>I can ask/answer questions (in short phrases).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the names of familiar places.</a:t>
            </a:r>
          </a:p>
          <a:p>
            <a:r>
              <a:rPr lang="en-GB" dirty="0">
                <a:latin typeface="Twinkl" pitchFamily="2" charset="0"/>
              </a:rPr>
              <a:t>I can follow instructions to show I know the names of familiar places around school.</a:t>
            </a:r>
          </a:p>
          <a:p>
            <a:r>
              <a:rPr lang="en-GB" dirty="0">
                <a:latin typeface="Twinkl" pitchFamily="2" charset="0"/>
              </a:rPr>
              <a:t>I can name places around school in French.</a:t>
            </a:r>
          </a:p>
          <a:p>
            <a:r>
              <a:rPr lang="en-GB" dirty="0">
                <a:latin typeface="Twinkl" pitchFamily="2" charset="0"/>
              </a:rPr>
              <a:t>I can ask /answer the question ‘</a:t>
            </a:r>
            <a:r>
              <a:rPr lang="en-GB" dirty="0" err="1">
                <a:latin typeface="Twinkl" pitchFamily="2" charset="0"/>
              </a:rPr>
              <a:t>Où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es-tu</a:t>
            </a:r>
            <a:r>
              <a:rPr lang="en-GB" dirty="0">
                <a:latin typeface="Twinkl" pitchFamily="2" charset="0"/>
              </a:rPr>
              <a:t> ?’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2610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4"/>
          <a:stretch/>
        </p:blipFill>
        <p:spPr>
          <a:xfrm>
            <a:off x="1809423" y="1877721"/>
            <a:ext cx="5515624" cy="377414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7154" y="5695407"/>
            <a:ext cx="2869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salle</a:t>
            </a: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 de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classe</a:t>
            </a:r>
            <a:endParaRPr lang="en-GB" altLang="en-US" sz="2800" dirty="0">
              <a:solidFill>
                <a:srgbClr val="DB5183"/>
              </a:solidFill>
              <a:latin typeface="Twinkl SemiBold" pitchFamily="2" charset="0"/>
            </a:endParaRP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misskprimary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la salle de clas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70371" y="766279"/>
            <a:ext cx="609600" cy="609600"/>
          </a:xfrm>
          <a:prstGeom prst="rect">
            <a:avLst/>
          </a:prstGeom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337" y="57542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933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1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2611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10141" y="5695407"/>
            <a:ext cx="3523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cour</a:t>
            </a: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 de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récréation</a:t>
            </a:r>
            <a:endParaRPr lang="en-GB" altLang="en-US" sz="2800" dirty="0">
              <a:solidFill>
                <a:srgbClr val="DB5183"/>
              </a:solidFill>
              <a:latin typeface="Twinkl SemiBold" pitchFamily="2" charset="0"/>
            </a:endParaRP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brisbanecitycouncil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679" y="57542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153" y="1921268"/>
            <a:ext cx="5779694" cy="3774140"/>
          </a:xfrm>
          <a:prstGeom prst="rect">
            <a:avLst/>
          </a:prstGeom>
        </p:spPr>
      </p:pic>
      <p:sp>
        <p:nvSpPr>
          <p:cNvPr id="13" name="Rectangle 12" hidden="1"/>
          <p:cNvSpPr/>
          <p:nvPr/>
        </p:nvSpPr>
        <p:spPr>
          <a:xfrm>
            <a:off x="3262217" y="2281647"/>
            <a:ext cx="2610035" cy="3413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la cour de recrea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78733" y="8350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366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7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7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2608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83027" y="5695407"/>
            <a:ext cx="2577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bibliothèque</a:t>
            </a:r>
            <a:endParaRPr lang="en-GB" altLang="en-US" sz="2800" dirty="0">
              <a:solidFill>
                <a:srgbClr val="DB5183"/>
              </a:solidFill>
              <a:latin typeface="Twinkl SemiBold" pitchFamily="2" charset="0"/>
            </a:endParaRP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vblibrary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147" y="57542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268" y="1919996"/>
            <a:ext cx="3305464" cy="3775411"/>
          </a:xfrm>
          <a:prstGeom prst="rect">
            <a:avLst/>
          </a:prstGeom>
        </p:spPr>
      </p:pic>
      <p:pic>
        <p:nvPicPr>
          <p:cNvPr id="5" name="la bibliotheq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688590" y="907239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33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4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4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2609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39984" y="5695407"/>
            <a:ext cx="32640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salle</a:t>
            </a: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 de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musique</a:t>
            </a:r>
            <a:endParaRPr lang="en-GB" altLang="en-US" sz="2800" dirty="0">
              <a:solidFill>
                <a:srgbClr val="DB5183"/>
              </a:solidFill>
              <a:latin typeface="Twinkl SemiBold" pitchFamily="2" charset="0"/>
            </a:endParaRP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bonnie-brown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865" y="57542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906" y="1937270"/>
            <a:ext cx="5032187" cy="3774140"/>
          </a:xfrm>
          <a:prstGeom prst="rect">
            <a:avLst/>
          </a:prstGeom>
        </p:spPr>
      </p:pic>
      <p:pic>
        <p:nvPicPr>
          <p:cNvPr id="7" name="la salle de musiq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697344" y="1444625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89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8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2611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04479" y="5695407"/>
            <a:ext cx="27350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800" dirty="0">
                <a:solidFill>
                  <a:srgbClr val="3399FF"/>
                </a:solidFill>
                <a:latin typeface="Twinkl SemiBold" pitchFamily="2" charset="0"/>
              </a:rPr>
              <a:t>le terrain de </a:t>
            </a:r>
            <a:r>
              <a:rPr lang="en-GB" altLang="en-US" sz="2800" dirty="0" err="1">
                <a:solidFill>
                  <a:srgbClr val="3399FF"/>
                </a:solidFill>
                <a:latin typeface="Twinkl SemiBold" pitchFamily="2" charset="0"/>
              </a:rPr>
              <a:t>jeu</a:t>
            </a:r>
            <a:endParaRPr lang="en-GB" altLang="en-US" sz="2800" dirty="0">
              <a:solidFill>
                <a:srgbClr val="3399FF"/>
              </a:solidFill>
              <a:latin typeface="Twinkl SemiBold" pitchFamily="2" charset="0"/>
            </a:endParaRP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noii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390" y="57542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906" y="1937270"/>
            <a:ext cx="5032188" cy="3774142"/>
          </a:xfrm>
          <a:prstGeom prst="rect">
            <a:avLst/>
          </a:prstGeom>
        </p:spPr>
      </p:pic>
      <p:pic>
        <p:nvPicPr>
          <p:cNvPr id="5" name="le terrain de je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95522" y="1232871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02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6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6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2607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90240" y="5695407"/>
            <a:ext cx="2563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grande</a:t>
            </a: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salle</a:t>
            </a:r>
            <a:endParaRPr lang="en-GB" altLang="en-US" sz="2800" dirty="0">
              <a:solidFill>
                <a:srgbClr val="DB5183"/>
              </a:solidFill>
              <a:latin typeface="Twinkl SemiBold" pitchFamily="2" charset="0"/>
            </a:endParaRP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West Park Centre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762" y="57542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97" y="1921828"/>
            <a:ext cx="5636876" cy="3773579"/>
          </a:xfrm>
          <a:prstGeom prst="rect">
            <a:avLst/>
          </a:prstGeom>
        </p:spPr>
      </p:pic>
      <p:pic>
        <p:nvPicPr>
          <p:cNvPr id="8" name="la grande sal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07393" y="739200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87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6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06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2608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59458" y="5695407"/>
            <a:ext cx="38250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salle</a:t>
            </a:r>
            <a:r>
              <a:rPr lang="en-GB" altLang="en-US" sz="2800" dirty="0">
                <a:solidFill>
                  <a:srgbClr val="DB5183"/>
                </a:solidFill>
                <a:latin typeface="Twinkl SemiBold" pitchFamily="2" charset="0"/>
              </a:rPr>
              <a:t> </a:t>
            </a:r>
            <a:r>
              <a:rPr lang="en-GB" altLang="en-US" sz="2800" dirty="0" err="1">
                <a:solidFill>
                  <a:srgbClr val="DB5183"/>
                </a:solidFill>
                <a:latin typeface="Twinkl SemiBold" pitchFamily="2" charset="0"/>
              </a:rPr>
              <a:t>d’informatique</a:t>
            </a:r>
            <a:endParaRPr lang="en-GB" altLang="en-US" sz="2800" dirty="0">
              <a:solidFill>
                <a:srgbClr val="DB5183"/>
              </a:solidFill>
              <a:latin typeface="Twinkl SemiBold" pitchFamily="2" charset="0"/>
            </a:endParaRP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tillwe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508" y="57542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535" y="1912555"/>
            <a:ext cx="5673400" cy="3782852"/>
          </a:xfrm>
          <a:prstGeom prst="rect">
            <a:avLst/>
          </a:prstGeom>
        </p:spPr>
      </p:pic>
      <p:pic>
        <p:nvPicPr>
          <p:cNvPr id="4" name="la salle  dinformatiq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67022" y="8732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709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6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6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285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0018" y="5695407"/>
            <a:ext cx="79239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fr-FR" altLang="en-US" sz="2800" dirty="0">
                <a:solidFill>
                  <a:srgbClr val="3399FF"/>
                </a:solidFill>
                <a:latin typeface="Twinkl SemiBold" pitchFamily="2" charset="0"/>
              </a:rPr>
              <a:t>le bureau du directeur/le bureau de la directrice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zoovroo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587" y="53050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840" y="1906166"/>
            <a:ext cx="5052320" cy="3789241"/>
          </a:xfrm>
          <a:prstGeom prst="rect">
            <a:avLst/>
          </a:prstGeom>
        </p:spPr>
      </p:pic>
      <p:pic>
        <p:nvPicPr>
          <p:cNvPr id="11" name="L'an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587" y="559800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le bureau du directe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17437" y="728663"/>
            <a:ext cx="609600" cy="609600"/>
          </a:xfrm>
          <a:prstGeom prst="rect">
            <a:avLst/>
          </a:prstGeom>
        </p:spPr>
      </p:pic>
      <p:pic>
        <p:nvPicPr>
          <p:cNvPr id="8" name="le bureau de la directric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17437" y="14446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06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9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924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6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44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9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6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34576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77364" y="5695407"/>
            <a:ext cx="17892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fr-FR" altLang="en-US" sz="2800" dirty="0">
                <a:solidFill>
                  <a:srgbClr val="DB5183"/>
                </a:solidFill>
                <a:latin typeface="Twinkl SemiBold" pitchFamily="2" charset="0"/>
              </a:rPr>
              <a:t>la cantine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Bowy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Gavid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Bowie Chan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001" y="575217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025" y="1907247"/>
            <a:ext cx="5667949" cy="3778633"/>
          </a:xfrm>
          <a:prstGeom prst="rect">
            <a:avLst/>
          </a:prstGeom>
        </p:spPr>
      </p:pic>
      <p:pic>
        <p:nvPicPr>
          <p:cNvPr id="4" name="la canti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33918" y="9584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72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9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925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9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288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7056" y="5695407"/>
            <a:ext cx="1689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fr-FR" altLang="en-US" sz="2800" dirty="0">
                <a:solidFill>
                  <a:srgbClr val="3399FF"/>
                </a:solidFill>
                <a:latin typeface="Twinkl SemiBold" pitchFamily="2" charset="0"/>
              </a:rPr>
              <a:t>le bureau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eltpics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852" y="575217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508" y="1911143"/>
            <a:ext cx="5032984" cy="3774738"/>
          </a:xfrm>
          <a:prstGeom prst="rect">
            <a:avLst/>
          </a:prstGeom>
        </p:spPr>
      </p:pic>
      <p:pic>
        <p:nvPicPr>
          <p:cNvPr id="7" name="le burea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52973" y="9087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1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7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9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34579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7056" y="5695407"/>
            <a:ext cx="1689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fr-FR" altLang="en-US" sz="2800" dirty="0">
                <a:solidFill>
                  <a:srgbClr val="3399FF"/>
                </a:solidFill>
                <a:latin typeface="Twinkl SemiBold" pitchFamily="2" charset="0"/>
              </a:rPr>
              <a:t>le couloir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SOMANEDU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852" y="575217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447" y="1893049"/>
            <a:ext cx="5673635" cy="3782423"/>
          </a:xfrm>
          <a:prstGeom prst="rect">
            <a:avLst/>
          </a:prstGeom>
        </p:spPr>
      </p:pic>
      <p:pic>
        <p:nvPicPr>
          <p:cNvPr id="4" name="le couloi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43403" y="14113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71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5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75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5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34579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Les endroits dans l'école </a:t>
            </a:r>
            <a:br>
              <a:rPr lang="fr-FR" altLang="en-US" b="0" dirty="0">
                <a:solidFill>
                  <a:schemeClr val="tx1"/>
                </a:solidFill>
              </a:rPr>
            </a:br>
            <a:r>
              <a:rPr lang="fr-FR" altLang="en-US" sz="2400" b="0" dirty="0">
                <a:solidFill>
                  <a:schemeClr val="tx1"/>
                </a:solidFill>
              </a:rPr>
              <a:t>(Places Around School)</a:t>
            </a:r>
            <a:endParaRPr lang="fr-FR" altLang="en-US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33006" y="5695407"/>
            <a:ext cx="38779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fr-FR" altLang="en-US" sz="2800" dirty="0">
                <a:solidFill>
                  <a:srgbClr val="DB5183"/>
                </a:solidFill>
                <a:latin typeface="Twinkl SemiBold" pitchFamily="2" charset="0"/>
              </a:rPr>
              <a:t>la salle des professeurs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SOMANEDU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'an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244" y="575217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640" y="1902433"/>
            <a:ext cx="5030719" cy="3773039"/>
          </a:xfrm>
          <a:prstGeom prst="rect">
            <a:avLst/>
          </a:prstGeom>
        </p:spPr>
      </p:pic>
      <p:pic>
        <p:nvPicPr>
          <p:cNvPr id="7" name="la salle des professeur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40105" y="10287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94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406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63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06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 err="1">
                <a:solidFill>
                  <a:schemeClr val="tx1"/>
                </a:solidFill>
              </a:rPr>
              <a:t>Splat</a:t>
            </a:r>
            <a:r>
              <a:rPr lang="fr-FR" altLang="en-US" b="0" dirty="0">
                <a:solidFill>
                  <a:schemeClr val="tx1"/>
                </a:solidFill>
              </a:rPr>
              <a:t> Game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4" y="1368275"/>
            <a:ext cx="7238991" cy="4727061"/>
          </a:xfrm>
          <a:prstGeom prst="rect">
            <a:avLst/>
          </a:prstGeom>
          <a:effectLst/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839"/>
          <a:stretch/>
        </p:blipFill>
        <p:spPr>
          <a:xfrm>
            <a:off x="2143371" y="1746843"/>
            <a:ext cx="4847728" cy="4148288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6780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10" b="7614"/>
          <a:stretch/>
        </p:blipFill>
        <p:spPr>
          <a:xfrm>
            <a:off x="755649" y="1950079"/>
            <a:ext cx="7632701" cy="414888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misskprimary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salle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 de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classe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369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la salle de class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2037582"/>
            <a:ext cx="609600" cy="609600"/>
          </a:xfrm>
          <a:prstGeom prst="rect">
            <a:avLst/>
          </a:prstGeom>
        </p:spPr>
      </p:pic>
      <p:pic>
        <p:nvPicPr>
          <p:cNvPr id="18" name="Pairs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676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13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brisbanecitycouncil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cour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 de recreation.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638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30" b="10095"/>
          <a:stretch/>
        </p:blipFill>
        <p:spPr>
          <a:xfrm>
            <a:off x="755650" y="1950079"/>
            <a:ext cx="7631518" cy="4140003"/>
          </a:xfrm>
          <a:prstGeom prst="rect">
            <a:avLst/>
          </a:prstGeom>
        </p:spPr>
      </p:pic>
      <p:pic>
        <p:nvPicPr>
          <p:cNvPr id="10" name="la cour de recreatio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2037582"/>
            <a:ext cx="609600" cy="609600"/>
          </a:xfrm>
          <a:prstGeom prst="rect">
            <a:avLst/>
          </a:prstGeom>
        </p:spPr>
      </p:pic>
      <p:pic>
        <p:nvPicPr>
          <p:cNvPr id="18" name="Pairs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108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73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vblibrary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bibliothèque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566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30" b="10095"/>
          <a:stretch/>
        </p:blipFill>
        <p:spPr>
          <a:xfrm>
            <a:off x="755650" y="1950079"/>
            <a:ext cx="7631518" cy="41400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06" b="36368"/>
          <a:stretch/>
        </p:blipFill>
        <p:spPr>
          <a:xfrm>
            <a:off x="751138" y="1953088"/>
            <a:ext cx="7637211" cy="4136994"/>
          </a:xfrm>
          <a:prstGeom prst="rect">
            <a:avLst/>
          </a:prstGeom>
        </p:spPr>
      </p:pic>
      <p:pic>
        <p:nvPicPr>
          <p:cNvPr id="11" name="la bibliothequ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2037582"/>
            <a:ext cx="609601" cy="609600"/>
          </a:xfrm>
          <a:prstGeom prst="rect">
            <a:avLst/>
          </a:prstGeom>
        </p:spPr>
      </p:pic>
      <p:pic>
        <p:nvPicPr>
          <p:cNvPr id="17" name="Pairs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118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41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bonnie-brown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salle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 de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musique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741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la salle de musiqu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2037582"/>
            <a:ext cx="609600" cy="609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73" b="13259"/>
          <a:stretch/>
        </p:blipFill>
        <p:spPr>
          <a:xfrm>
            <a:off x="755649" y="1953087"/>
            <a:ext cx="7632700" cy="4136995"/>
          </a:xfrm>
          <a:prstGeom prst="rect">
            <a:avLst/>
          </a:prstGeom>
        </p:spPr>
      </p:pic>
      <p:pic>
        <p:nvPicPr>
          <p:cNvPr id="17" name="Pairs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1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83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noii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3399FF"/>
                </a:solidFill>
                <a:latin typeface="Twinkl SemiBold" pitchFamily="2" charset="0"/>
              </a:rPr>
              <a:t>le terrain de </a:t>
            </a:r>
            <a:r>
              <a:rPr lang="en-GB" altLang="en-US" dirty="0" err="1">
                <a:solidFill>
                  <a:srgbClr val="3399FF"/>
                </a:solidFill>
                <a:latin typeface="Twinkl SemiBold" pitchFamily="2" charset="0"/>
              </a:rPr>
              <a:t>jeu</a:t>
            </a:r>
            <a:r>
              <a:rPr lang="en-GB" altLang="en-US" dirty="0">
                <a:solidFill>
                  <a:srgbClr val="3399FF"/>
                </a:solidFill>
                <a:latin typeface="Twinkl SemiBold" pitchFamily="2" charset="0"/>
              </a:rPr>
              <a:t>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sur…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449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18" b="13415"/>
          <a:stretch/>
        </p:blipFill>
        <p:spPr>
          <a:xfrm>
            <a:off x="755649" y="1953087"/>
            <a:ext cx="7632700" cy="4136995"/>
          </a:xfrm>
          <a:prstGeom prst="rect">
            <a:avLst/>
          </a:prstGeom>
        </p:spPr>
      </p:pic>
      <p:pic>
        <p:nvPicPr>
          <p:cNvPr id="8" name="le terrain de jeu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2037582"/>
            <a:ext cx="609601" cy="609600"/>
          </a:xfrm>
          <a:prstGeom prst="rect">
            <a:avLst/>
          </a:prstGeom>
        </p:spPr>
      </p:pic>
      <p:pic>
        <p:nvPicPr>
          <p:cNvPr id="17" name="Pairs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  <p:pic>
        <p:nvPicPr>
          <p:cNvPr id="10" name="Je suis su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89926" y="12894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873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69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59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West Park Centre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grande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salle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914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15" b="7821"/>
          <a:stretch/>
        </p:blipFill>
        <p:spPr>
          <a:xfrm>
            <a:off x="755650" y="1961796"/>
            <a:ext cx="7632700" cy="4136995"/>
          </a:xfrm>
          <a:prstGeom prst="rect">
            <a:avLst/>
          </a:prstGeom>
        </p:spPr>
      </p:pic>
      <p:pic>
        <p:nvPicPr>
          <p:cNvPr id="11" name="la grande sall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2037582"/>
            <a:ext cx="609601" cy="609600"/>
          </a:xfrm>
          <a:prstGeom prst="rect">
            <a:avLst/>
          </a:prstGeom>
        </p:spPr>
      </p:pic>
      <p:pic>
        <p:nvPicPr>
          <p:cNvPr id="17" name="Pairs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61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506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tillwe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salle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d’informatique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513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9"/>
          <a:stretch/>
        </p:blipFill>
        <p:spPr>
          <a:xfrm>
            <a:off x="755649" y="1970843"/>
            <a:ext cx="7632700" cy="4127948"/>
          </a:xfrm>
          <a:prstGeom prst="rect">
            <a:avLst/>
          </a:prstGeom>
        </p:spPr>
      </p:pic>
      <p:pic>
        <p:nvPicPr>
          <p:cNvPr id="8" name="la salle  dinformatiqu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8" y="2037582"/>
            <a:ext cx="609601" cy="609600"/>
          </a:xfrm>
          <a:prstGeom prst="rect">
            <a:avLst/>
          </a:prstGeom>
        </p:spPr>
      </p:pic>
      <p:pic>
        <p:nvPicPr>
          <p:cNvPr id="17" name="Pairs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37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6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zoovroo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0" y="1495631"/>
            <a:ext cx="3816350" cy="620551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fr-FR" altLang="en-US" dirty="0">
                <a:solidFill>
                  <a:srgbClr val="3399FF"/>
                </a:solidFill>
                <a:latin typeface="Twinkl SemiBold" pitchFamily="2" charset="0"/>
              </a:rPr>
              <a:t>le bureau du directeur/le bureau de la directrice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1"/>
            <a:ext cx="4011659" cy="620551"/>
          </a:xfrm>
          <a:prstGeom prst="homePlate">
            <a:avLst>
              <a:gd name="adj" fmla="val 28950"/>
            </a:avLst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370" y="168420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524" y="18099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L'ange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116" y="18099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48" b="24176"/>
          <a:stretch/>
        </p:blipFill>
        <p:spPr>
          <a:xfrm>
            <a:off x="763846" y="2177143"/>
            <a:ext cx="7624503" cy="3915682"/>
          </a:xfrm>
          <a:prstGeom prst="rect">
            <a:avLst/>
          </a:prstGeom>
        </p:spPr>
      </p:pic>
      <p:pic>
        <p:nvPicPr>
          <p:cNvPr id="11" name="le bureau du directeu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70199" y="2037582"/>
            <a:ext cx="609601" cy="609600"/>
          </a:xfrm>
          <a:prstGeom prst="rect">
            <a:avLst/>
          </a:prstGeom>
        </p:spPr>
      </p:pic>
      <p:pic>
        <p:nvPicPr>
          <p:cNvPr id="12" name="le bureau de la directric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78397" y="2791687"/>
            <a:ext cx="609600" cy="609600"/>
          </a:xfrm>
          <a:prstGeom prst="rect">
            <a:avLst/>
          </a:prstGeom>
        </p:spPr>
      </p:pic>
      <p:pic>
        <p:nvPicPr>
          <p:cNvPr id="17" name="Pairs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41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9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62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Bowy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Gavid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Bowie Chan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cantine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037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54" b="9296"/>
          <a:stretch/>
        </p:blipFill>
        <p:spPr>
          <a:xfrm>
            <a:off x="755649" y="1976846"/>
            <a:ext cx="7632699" cy="4119154"/>
          </a:xfrm>
          <a:prstGeom prst="rect">
            <a:avLst/>
          </a:prstGeom>
        </p:spPr>
      </p:pic>
      <p:pic>
        <p:nvPicPr>
          <p:cNvPr id="11" name="la cantin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8" y="2037582"/>
            <a:ext cx="609601" cy="609600"/>
          </a:xfrm>
          <a:prstGeom prst="rect">
            <a:avLst/>
          </a:prstGeom>
        </p:spPr>
      </p:pic>
      <p:pic>
        <p:nvPicPr>
          <p:cNvPr id="17" name="Pairs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48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92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eltpics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3399FF"/>
                </a:solidFill>
                <a:latin typeface="Twinkl SemiBold" pitchFamily="2" charset="0"/>
              </a:rPr>
              <a:t>le bureau.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891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94"/>
          <a:stretch/>
        </p:blipFill>
        <p:spPr>
          <a:xfrm>
            <a:off x="755648" y="1970842"/>
            <a:ext cx="7632701" cy="4116279"/>
          </a:xfrm>
          <a:prstGeom prst="rect">
            <a:avLst/>
          </a:prstGeom>
        </p:spPr>
      </p:pic>
      <p:pic>
        <p:nvPicPr>
          <p:cNvPr id="8" name="le bureau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8" y="2037582"/>
            <a:ext cx="609601" cy="609600"/>
          </a:xfrm>
          <a:prstGeom prst="rect">
            <a:avLst/>
          </a:prstGeom>
        </p:spPr>
      </p:pic>
      <p:pic>
        <p:nvPicPr>
          <p:cNvPr id="17" name="Pairs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61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9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SOMANEDU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3399FF"/>
                </a:solidFill>
                <a:latin typeface="Twinkl SemiBold" pitchFamily="2" charset="0"/>
              </a:rPr>
              <a:t>le couloir.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257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94"/>
          <a:stretch/>
        </p:blipFill>
        <p:spPr>
          <a:xfrm>
            <a:off x="755648" y="1970842"/>
            <a:ext cx="7632701" cy="4116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69" b="7604"/>
          <a:stretch/>
        </p:blipFill>
        <p:spPr>
          <a:xfrm>
            <a:off x="755648" y="1961965"/>
            <a:ext cx="7632702" cy="4128117"/>
          </a:xfrm>
          <a:prstGeom prst="rect">
            <a:avLst/>
          </a:prstGeom>
        </p:spPr>
      </p:pic>
      <p:pic>
        <p:nvPicPr>
          <p:cNvPr id="11" name="le couloi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519" y="2037582"/>
            <a:ext cx="609601" cy="609600"/>
          </a:xfrm>
          <a:prstGeom prst="rect">
            <a:avLst/>
          </a:prstGeom>
        </p:spPr>
      </p:pic>
      <p:pic>
        <p:nvPicPr>
          <p:cNvPr id="17" name="Pairs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83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57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41362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Où es-tu 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e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7" y="541362"/>
            <a:ext cx="609600" cy="609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6146756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SOMANEDU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957" y="1495632"/>
            <a:ext cx="3958393" cy="403440"/>
          </a:xfrm>
          <a:prstGeom prst="rect">
            <a:avLst/>
          </a:prstGeom>
          <a:solidFill>
            <a:srgbClr val="DFF3BB"/>
          </a:solidFill>
          <a:ln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la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salle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 des </a:t>
            </a:r>
            <a:r>
              <a:rPr lang="en-GB" altLang="en-US" dirty="0" err="1">
                <a:solidFill>
                  <a:srgbClr val="DB5183"/>
                </a:solidFill>
                <a:latin typeface="Twinkl SemiBold" pitchFamily="2" charset="0"/>
              </a:rPr>
              <a:t>professeurs</a:t>
            </a:r>
            <a:r>
              <a:rPr lang="en-GB" altLang="en-US" dirty="0">
                <a:solidFill>
                  <a:srgbClr val="DB5183"/>
                </a:solidFill>
                <a:latin typeface="Twinkl SemiBold" pitchFamily="2" charset="0"/>
              </a:rPr>
              <a:t>.</a:t>
            </a:r>
          </a:p>
        </p:txBody>
      </p:sp>
      <p:sp>
        <p:nvSpPr>
          <p:cNvPr id="3" name="Pentagon 2"/>
          <p:cNvSpPr/>
          <p:nvPr/>
        </p:nvSpPr>
        <p:spPr>
          <a:xfrm>
            <a:off x="755649" y="1495632"/>
            <a:ext cx="4011659" cy="403440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Je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suis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 SemiBold" pitchFamily="2" charset="0"/>
              </a:rPr>
              <a:t>dans</a:t>
            </a:r>
            <a:r>
              <a:rPr lang="en-GB" altLang="en-US" dirty="0">
                <a:solidFill>
                  <a:schemeClr val="tx1"/>
                </a:solidFill>
                <a:latin typeface="Twinkl SemiBold" pitchFamily="2" charset="0"/>
              </a:rPr>
              <a:t>…   </a:t>
            </a:r>
          </a:p>
        </p:txBody>
      </p:sp>
      <p:pic>
        <p:nvPicPr>
          <p:cNvPr id="14" name="L'ang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670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Je suis dan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0199" y="1289472"/>
            <a:ext cx="609600" cy="609600"/>
          </a:xfrm>
          <a:prstGeom prst="rect">
            <a:avLst/>
          </a:prstGeom>
        </p:spPr>
      </p:pic>
      <p:pic>
        <p:nvPicPr>
          <p:cNvPr id="16" name="L'ange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347" y="15730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69" b="7604"/>
          <a:stretch/>
        </p:blipFill>
        <p:spPr>
          <a:xfrm>
            <a:off x="755648" y="1961965"/>
            <a:ext cx="7632702" cy="41281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17" b="13414"/>
          <a:stretch/>
        </p:blipFill>
        <p:spPr>
          <a:xfrm>
            <a:off x="755648" y="1961965"/>
            <a:ext cx="7632702" cy="4136996"/>
          </a:xfrm>
          <a:prstGeom prst="rect">
            <a:avLst/>
          </a:prstGeom>
        </p:spPr>
      </p:pic>
      <p:pic>
        <p:nvPicPr>
          <p:cNvPr id="12" name="la salle des professeu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78398" y="2037582"/>
            <a:ext cx="609601" cy="609600"/>
          </a:xfrm>
          <a:prstGeom prst="rect">
            <a:avLst/>
          </a:prstGeom>
        </p:spPr>
      </p:pic>
      <p:pic>
        <p:nvPicPr>
          <p:cNvPr id="17" name="Pairs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74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2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06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76874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 err="1">
                <a:solidFill>
                  <a:schemeClr val="tx1"/>
                </a:solidFill>
              </a:rPr>
              <a:t>Individual</a:t>
            </a:r>
            <a:r>
              <a:rPr lang="fr-FR" altLang="en-US" b="0" dirty="0">
                <a:solidFill>
                  <a:schemeClr val="tx1"/>
                </a:solidFill>
              </a:rPr>
              <a:t> Activity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473693"/>
            <a:ext cx="7632700" cy="4619132"/>
          </a:xfrm>
          <a:prstGeom prst="rect">
            <a:avLst/>
          </a:prstGeom>
          <a:solidFill>
            <a:srgbClr val="C5DF95"/>
          </a:solidFill>
          <a:ln>
            <a:solidFill>
              <a:srgbClr val="C5DF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84" y="3429000"/>
            <a:ext cx="3567073" cy="25217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997" y="3429000"/>
            <a:ext cx="3567073" cy="25217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030" y="1612221"/>
            <a:ext cx="4198410" cy="296808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Individual Work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84" y="3429001"/>
            <a:ext cx="3567073" cy="25217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3" y="3429001"/>
            <a:ext cx="3567073" cy="252176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945" y="1621098"/>
            <a:ext cx="4190495" cy="29624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367" y="3440169"/>
            <a:ext cx="3575790" cy="25279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3" y="3399140"/>
            <a:ext cx="3608652" cy="25511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776" y="1611266"/>
            <a:ext cx="4190749" cy="296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215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 dirty="0">
                <a:cs typeface="Sassoon Infant Rg" panose="02000503030000020003" pitchFamily="50" charset="0"/>
              </a:rPr>
              <a:t>I know the French names for familiar places.</a:t>
            </a:r>
          </a:p>
          <a:p>
            <a:r>
              <a:rPr lang="en-GB" altLang="en-US" dirty="0">
                <a:cs typeface="Sassoon Infant Rg" panose="02000503030000020003" pitchFamily="50" charset="0"/>
              </a:rPr>
              <a:t>I can ask/answer questions (in short phrases).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the names of familiar places.</a:t>
            </a:r>
          </a:p>
          <a:p>
            <a:r>
              <a:rPr lang="en-GB" dirty="0">
                <a:latin typeface="Twinkl" pitchFamily="2" charset="0"/>
              </a:rPr>
              <a:t>I can follow instructions to show I know the names of familiar places around school.</a:t>
            </a:r>
          </a:p>
          <a:p>
            <a:r>
              <a:rPr lang="en-GB" dirty="0">
                <a:latin typeface="Twinkl" pitchFamily="2" charset="0"/>
              </a:rPr>
              <a:t>I can name places around school in French.</a:t>
            </a:r>
          </a:p>
          <a:p>
            <a:r>
              <a:rPr lang="en-GB" dirty="0">
                <a:latin typeface="Twinkl" pitchFamily="2" charset="0"/>
              </a:rPr>
              <a:t>I can ask /answer the question ‘</a:t>
            </a:r>
            <a:r>
              <a:rPr lang="en-GB" dirty="0" err="1">
                <a:latin typeface="Twinkl" pitchFamily="2" charset="0"/>
              </a:rPr>
              <a:t>Où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>
                <a:latin typeface="Twinkl" pitchFamily="2" charset="0"/>
              </a:rPr>
              <a:t>es-tu</a:t>
            </a:r>
            <a:r>
              <a:rPr lang="en-GB" dirty="0">
                <a:latin typeface="Twinkl" pitchFamily="2" charset="0"/>
              </a:rPr>
              <a:t> ?’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721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1476</TotalTime>
  <Words>841</Words>
  <Application>Microsoft Office PowerPoint</Application>
  <PresentationFormat>On-screen Show (4:3)</PresentationFormat>
  <Paragraphs>106</Paragraphs>
  <Slides>29</Slides>
  <Notes>0</Notes>
  <HiddenSlides>0</HiddenSlides>
  <MMClips>50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Twinkl</vt:lpstr>
      <vt:lpstr>Calibri</vt:lpstr>
      <vt:lpstr>Tuffy</vt:lpstr>
      <vt:lpstr>Arial</vt:lpstr>
      <vt:lpstr>Twinkl SemiBold</vt:lpstr>
      <vt:lpstr>Sassoon Infant Rg</vt:lpstr>
      <vt:lpstr>Office Theme</vt:lpstr>
      <vt:lpstr>PowerPoint Presentation</vt:lpstr>
      <vt:lpstr>PowerPoint Presentation</vt:lpstr>
      <vt:lpstr>Les endroits dans l'école  (Places Around School)</vt:lpstr>
      <vt:lpstr>Les endroits dans l'école  (Places Around School)</vt:lpstr>
      <vt:lpstr>Les endroits dans l'école  (Places Around School)</vt:lpstr>
      <vt:lpstr>Les endroits dans l'école  (Places Around School)</vt:lpstr>
      <vt:lpstr>Les endroits dans l'école  (Places Around School)</vt:lpstr>
      <vt:lpstr>Les endroits dans l'école  (Places Around School)</vt:lpstr>
      <vt:lpstr>Les endroits dans l'école  (Places Around School)</vt:lpstr>
      <vt:lpstr>Les endroits dans l'école  (Places Around School)</vt:lpstr>
      <vt:lpstr>Les endroits dans l'école  (Places Around School)</vt:lpstr>
      <vt:lpstr>Les endroits dans l'école  (Places Around School)</vt:lpstr>
      <vt:lpstr>Les endroits dans l'école  (Places Around School)</vt:lpstr>
      <vt:lpstr>Les endroits dans l'école  (Places Around School)</vt:lpstr>
      <vt:lpstr>Splat Game</vt:lpstr>
      <vt:lpstr>Où es-tu ?</vt:lpstr>
      <vt:lpstr>Où es-tu ?</vt:lpstr>
      <vt:lpstr>Où es-tu ?</vt:lpstr>
      <vt:lpstr>Où es-tu ?</vt:lpstr>
      <vt:lpstr>Où es-tu ?</vt:lpstr>
      <vt:lpstr>Où es-tu ?</vt:lpstr>
      <vt:lpstr>Où es-tu ?</vt:lpstr>
      <vt:lpstr>Où es-tu ?</vt:lpstr>
      <vt:lpstr>Où es-tu ?</vt:lpstr>
      <vt:lpstr>Où es-tu ?</vt:lpstr>
      <vt:lpstr>Où es-tu ?</vt:lpstr>
      <vt:lpstr>Où es-tu ?</vt:lpstr>
      <vt:lpstr>Individual 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Cristina Ubeda Escuderos</cp:lastModifiedBy>
  <cp:revision>117</cp:revision>
  <dcterms:created xsi:type="dcterms:W3CDTF">2014-10-01T16:09:27Z</dcterms:created>
  <dcterms:modified xsi:type="dcterms:W3CDTF">2021-01-18T16:54:44Z</dcterms:modified>
</cp:coreProperties>
</file>