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58" r:id="rId2"/>
    <p:sldId id="263" r:id="rId3"/>
    <p:sldId id="276" r:id="rId4"/>
    <p:sldId id="264" r:id="rId5"/>
    <p:sldId id="269" r:id="rId6"/>
    <p:sldId id="271" r:id="rId7"/>
    <p:sldId id="272" r:id="rId8"/>
    <p:sldId id="273" r:id="rId9"/>
    <p:sldId id="274" r:id="rId10"/>
    <p:sldId id="275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uffy" panose="020B0603060100000000" charset="0"/>
      <p:regular r:id="rId29"/>
      <p:bold r:id="rId30"/>
      <p:italic r:id="rId31"/>
      <p:boldItalic r:id="rId32"/>
    </p:embeddedFont>
    <p:embeddedFont>
      <p:font typeface="Twinkl" pitchFamily="2" charset="0"/>
      <p:regular r:id="rId33"/>
      <p:bold r:id="rId34"/>
    </p:embeddedFont>
    <p:embeddedFont>
      <p:font typeface="Twinkl SemiBold" pitchFamily="2" charset="0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602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3399FF"/>
    <a:srgbClr val="CCFF99"/>
    <a:srgbClr val="AFD36F"/>
    <a:srgbClr val="C5DF95"/>
    <a:srgbClr val="C9EB8D"/>
    <a:srgbClr val="DFF3BB"/>
    <a:srgbClr val="DDF2B8"/>
    <a:srgbClr val="BCE6F2"/>
    <a:srgbClr val="CEB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17"/>
        <p:guide orient="horz" pos="3997"/>
        <p:guide pos="5602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13" Type="http://schemas.microsoft.com/office/2007/relationships/media" Target="../media/media7.m4a"/><Relationship Id="rId18" Type="http://schemas.openxmlformats.org/officeDocument/2006/relationships/image" Target="../media/image6.png"/><Relationship Id="rId3" Type="http://schemas.microsoft.com/office/2007/relationships/media" Target="../media/media3.m4a"/><Relationship Id="rId7" Type="http://schemas.microsoft.com/office/2007/relationships/media" Target="../media/media5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2.m4a"/><Relationship Id="rId16" Type="http://schemas.openxmlformats.org/officeDocument/2006/relationships/image" Target="../media/image14.png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microsoft.com/office/2007/relationships/media" Target="../media/media6.m4a"/><Relationship Id="rId5" Type="http://schemas.microsoft.com/office/2007/relationships/media" Target="../media/media4.m4a"/><Relationship Id="rId15" Type="http://schemas.openxmlformats.org/officeDocument/2006/relationships/slideLayout" Target="../slideLayouts/slideLayout2.xml"/><Relationship Id="rId10" Type="http://schemas.openxmlformats.org/officeDocument/2006/relationships/audio" Target="../media/media1.m4a"/><Relationship Id="rId19" Type="http://schemas.openxmlformats.org/officeDocument/2006/relationships/image" Target="../media/image7.png"/><Relationship Id="rId4" Type="http://schemas.openxmlformats.org/officeDocument/2006/relationships/audio" Target="../media/media3.m4a"/><Relationship Id="rId9" Type="http://schemas.microsoft.com/office/2007/relationships/media" Target="../media/media1.m4a"/><Relationship Id="rId14" Type="http://schemas.openxmlformats.org/officeDocument/2006/relationships/audio" Target="../media/media7.m4a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6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8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can use simple sentences in French connected to the theme.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choose the appropriate indefinite article </a:t>
            </a:r>
            <a:r>
              <a:rPr lang="en-GB" altLang="en-US" i="1" dirty="0">
                <a:cs typeface="Sassoon Infant Rg" panose="02000503030000020003" pitchFamily="50" charset="0"/>
              </a:rPr>
              <a:t>(un/</a:t>
            </a:r>
            <a:r>
              <a:rPr lang="en-GB" altLang="en-US" i="1" dirty="0" err="1">
                <a:cs typeface="Sassoon Infant Rg" panose="02000503030000020003" pitchFamily="50" charset="0"/>
              </a:rPr>
              <a:t>une</a:t>
            </a:r>
            <a:r>
              <a:rPr lang="en-GB" altLang="en-US" i="1" dirty="0">
                <a:cs typeface="Sassoon Infant Rg" panose="02000503030000020003" pitchFamily="50" charset="0"/>
              </a:rPr>
              <a:t>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in a pencil case.</a:t>
            </a:r>
          </a:p>
          <a:p>
            <a:r>
              <a:rPr lang="en-GB" dirty="0">
                <a:latin typeface="Twinkl" pitchFamily="2" charset="0"/>
              </a:rPr>
              <a:t>I can use the sentence </a:t>
            </a:r>
            <a:r>
              <a:rPr lang="en-GB" dirty="0" err="1">
                <a:latin typeface="Twinkl" pitchFamily="2" charset="0"/>
              </a:rPr>
              <a:t>J’ai</a:t>
            </a:r>
            <a:r>
              <a:rPr lang="en-GB" dirty="0">
                <a:latin typeface="Twinkl" pitchFamily="2" charset="0"/>
              </a:rPr>
              <a:t> un or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… </a:t>
            </a:r>
            <a:r>
              <a:rPr lang="en-GB" dirty="0" err="1">
                <a:latin typeface="Twinkl" pitchFamily="2" charset="0"/>
              </a:rPr>
              <a:t>dans</a:t>
            </a:r>
            <a:r>
              <a:rPr lang="en-GB" dirty="0">
                <a:latin typeface="Twinkl" pitchFamily="2" charset="0"/>
              </a:rPr>
              <a:t> ma </a:t>
            </a:r>
            <a:r>
              <a:rPr lang="en-GB" dirty="0" err="1">
                <a:latin typeface="Twinkl" pitchFamily="2" charset="0"/>
              </a:rPr>
              <a:t>trousse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>
                <a:latin typeface="Twinkl" pitchFamily="2" charset="0"/>
              </a:rPr>
              <a:t>I can convert le to un and la to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>
                <a:latin typeface="Twinkl" pitchFamily="2" charset="0"/>
              </a:rPr>
              <a:t>I can write sentences converting le/la to un/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5" name="Rectangle 4"/>
          <p:cNvSpPr/>
          <p:nvPr/>
        </p:nvSpPr>
        <p:spPr>
          <a:xfrm>
            <a:off x="2833733" y="1809502"/>
            <a:ext cx="34765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6000" dirty="0" err="1">
                <a:solidFill>
                  <a:srgbClr val="DB5183"/>
                </a:solidFill>
                <a:latin typeface="Twinkl" pitchFamily="2" charset="0"/>
              </a:rPr>
              <a:t>trousse</a:t>
            </a:r>
            <a:endParaRPr lang="en-GB" altLang="en-US" sz="6000" dirty="0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883" y="3107090"/>
            <a:ext cx="4820239" cy="2516364"/>
          </a:xfrm>
          <a:prstGeom prst="rect">
            <a:avLst/>
          </a:prstGeom>
        </p:spPr>
      </p:pic>
      <p:pic>
        <p:nvPicPr>
          <p:cNvPr id="9" name="l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01725" y="5621338"/>
            <a:ext cx="609600" cy="609600"/>
          </a:xfrm>
          <a:prstGeom prst="rect">
            <a:avLst/>
          </a:prstGeom>
        </p:spPr>
      </p:pic>
      <p:pic>
        <p:nvPicPr>
          <p:cNvPr id="11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4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pic>
        <p:nvPicPr>
          <p:cNvPr id="13" name="le cray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138795" y="5611226"/>
            <a:ext cx="609600" cy="6096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9715"/>
          <a:stretch/>
        </p:blipFill>
        <p:spPr>
          <a:xfrm rot="16200000">
            <a:off x="4323820" y="748981"/>
            <a:ext cx="727516" cy="74135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79851" y="1809502"/>
            <a:ext cx="33903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3399FF"/>
                </a:solidFill>
                <a:latin typeface="Twinkl" pitchFamily="2" charset="0"/>
              </a:rPr>
              <a:t>le crayon</a:t>
            </a:r>
          </a:p>
        </p:txBody>
      </p:sp>
      <p:pic>
        <p:nvPicPr>
          <p:cNvPr id="21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86" y="3380337"/>
            <a:ext cx="6944497" cy="2148143"/>
          </a:xfrm>
          <a:prstGeom prst="rect">
            <a:avLst/>
          </a:prstGeom>
        </p:spPr>
      </p:pic>
      <p:pic>
        <p:nvPicPr>
          <p:cNvPr id="8" name="le styl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93224" y="5298667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37776" y="1809502"/>
            <a:ext cx="26589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3399FF"/>
                </a:solidFill>
                <a:latin typeface="Twinkl" pitchFamily="2" charset="0"/>
              </a:rPr>
              <a:t>le </a:t>
            </a:r>
            <a:r>
              <a:rPr lang="en-GB" altLang="en-US" sz="6000" dirty="0" err="1">
                <a:solidFill>
                  <a:srgbClr val="3399FF"/>
                </a:solidFill>
                <a:latin typeface="Twinkl" pitchFamily="2" charset="0"/>
              </a:rPr>
              <a:t>stylo</a:t>
            </a:r>
            <a:endParaRPr lang="en-GB" altLang="en-US" sz="6000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1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5" name="Rectangle 4"/>
          <p:cNvSpPr/>
          <p:nvPr/>
        </p:nvSpPr>
        <p:spPr>
          <a:xfrm>
            <a:off x="1012743" y="1816234"/>
            <a:ext cx="71245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3399FF"/>
                </a:solidFill>
                <a:latin typeface="Twinkl" pitchFamily="2" charset="0"/>
              </a:rPr>
              <a:t>le crayon de </a:t>
            </a:r>
            <a:r>
              <a:rPr lang="en-GB" altLang="en-US" sz="6000" dirty="0" err="1">
                <a:solidFill>
                  <a:srgbClr val="3399FF"/>
                </a:solidFill>
                <a:latin typeface="Twinkl" pitchFamily="2" charset="0"/>
              </a:rPr>
              <a:t>couleur</a:t>
            </a:r>
            <a:endParaRPr lang="en-GB" altLang="en-US" sz="6000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3158">
            <a:off x="933024" y="3157158"/>
            <a:ext cx="7113090" cy="2624893"/>
          </a:xfrm>
          <a:prstGeom prst="rect">
            <a:avLst/>
          </a:prstGeom>
        </p:spPr>
      </p:pic>
      <p:pic>
        <p:nvPicPr>
          <p:cNvPr id="9" name="le crayon de col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36424" y="5229678"/>
            <a:ext cx="609601" cy="6096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0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5" name="Rectangle 4"/>
          <p:cNvSpPr/>
          <p:nvPr/>
        </p:nvSpPr>
        <p:spPr>
          <a:xfrm>
            <a:off x="1675609" y="1809502"/>
            <a:ext cx="57832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3399FF"/>
                </a:solidFill>
                <a:latin typeface="Twinkl" pitchFamily="2" charset="0"/>
              </a:rPr>
              <a:t>le </a:t>
            </a:r>
            <a:r>
              <a:rPr lang="en-GB" altLang="en-US" sz="6000" dirty="0" err="1">
                <a:solidFill>
                  <a:srgbClr val="3399FF"/>
                </a:solidFill>
                <a:latin typeface="Twinkl" pitchFamily="2" charset="0"/>
              </a:rPr>
              <a:t>taille</a:t>
            </a:r>
            <a:r>
              <a:rPr lang="en-GB" altLang="en-US" sz="6000" dirty="0">
                <a:solidFill>
                  <a:srgbClr val="3399FF"/>
                </a:solidFill>
                <a:latin typeface="Twinkl" pitchFamily="2" charset="0"/>
              </a:rPr>
              <a:t>-crayon</a:t>
            </a:r>
          </a:p>
        </p:txBody>
      </p:sp>
      <p:pic>
        <p:nvPicPr>
          <p:cNvPr id="9" name="le taille - cray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144588" y="4768850"/>
            <a:ext cx="6096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906" y="3248982"/>
            <a:ext cx="2792187" cy="2416656"/>
          </a:xfrm>
          <a:prstGeom prst="rect">
            <a:avLst/>
          </a:prstGeom>
        </p:spPr>
      </p:pic>
      <p:pic>
        <p:nvPicPr>
          <p:cNvPr id="13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9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5" name="Rectangle 4"/>
          <p:cNvSpPr/>
          <p:nvPr/>
        </p:nvSpPr>
        <p:spPr>
          <a:xfrm>
            <a:off x="2801172" y="1809502"/>
            <a:ext cx="35476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6000" dirty="0" err="1">
                <a:solidFill>
                  <a:srgbClr val="DB5183"/>
                </a:solidFill>
                <a:latin typeface="Twinkl" pitchFamily="2" charset="0"/>
              </a:rPr>
              <a:t>gomme</a:t>
            </a:r>
            <a:endParaRPr lang="en-GB" altLang="en-US" sz="6000" dirty="0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2" name="la gom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265781" y="5063944"/>
            <a:ext cx="6096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700" y="3342175"/>
            <a:ext cx="3439069" cy="2227176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73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50" y="1553705"/>
            <a:ext cx="7632700" cy="4354562"/>
          </a:xfrm>
          <a:prstGeom prst="rect">
            <a:avLst/>
          </a:prstGeom>
          <a:solidFill>
            <a:srgbClr val="CCFF99"/>
          </a:solidFill>
          <a:ln w="3175"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29791" y="1631408"/>
            <a:ext cx="7490425" cy="1371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5" name="Rectangle 4"/>
          <p:cNvSpPr/>
          <p:nvPr/>
        </p:nvSpPr>
        <p:spPr>
          <a:xfrm>
            <a:off x="3207615" y="1809502"/>
            <a:ext cx="2719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60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6000" dirty="0" err="1">
                <a:solidFill>
                  <a:srgbClr val="DB5183"/>
                </a:solidFill>
                <a:latin typeface="Twinkl" pitchFamily="2" charset="0"/>
              </a:rPr>
              <a:t>règle</a:t>
            </a:r>
            <a:endParaRPr lang="en-GB" altLang="en-US" sz="6000" dirty="0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58" y="3285841"/>
            <a:ext cx="7277890" cy="2339844"/>
          </a:xfrm>
          <a:prstGeom prst="rect">
            <a:avLst/>
          </a:prstGeom>
        </p:spPr>
      </p:pic>
      <p:pic>
        <p:nvPicPr>
          <p:cNvPr id="8" name="la règ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309688" y="4829175"/>
            <a:ext cx="609600" cy="609600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2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Rectangle 2"/>
          <p:cNvSpPr/>
          <p:nvPr/>
        </p:nvSpPr>
        <p:spPr>
          <a:xfrm>
            <a:off x="755649" y="1588539"/>
            <a:ext cx="2919369" cy="3552155"/>
          </a:xfrm>
          <a:prstGeom prst="rect">
            <a:avLst/>
          </a:prstGeom>
          <a:solidFill>
            <a:srgbClr val="DFF3BB"/>
          </a:solidFill>
          <a:ln w="3175">
            <a:solidFill>
              <a:srgbClr val="DFF3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790224" y="1588539"/>
            <a:ext cx="4598125" cy="3552155"/>
          </a:xfrm>
          <a:prstGeom prst="rect">
            <a:avLst/>
          </a:prstGeom>
          <a:solidFill>
            <a:srgbClr val="C9EB8D"/>
          </a:solidFill>
          <a:ln w="3175">
            <a:solidFill>
              <a:srgbClr val="C9EB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ular Callout 12"/>
          <p:cNvSpPr/>
          <p:nvPr/>
        </p:nvSpPr>
        <p:spPr>
          <a:xfrm>
            <a:off x="4955177" y="1726653"/>
            <a:ext cx="3300548" cy="867162"/>
          </a:xfrm>
          <a:prstGeom prst="wedgeRectCallout">
            <a:avLst>
              <a:gd name="adj1" fmla="val -36276"/>
              <a:gd name="adj2" fmla="val 8789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do you notice about each word?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2149" y="1679540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Look at the words: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2149" y="2050348"/>
            <a:ext cx="251677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 crayon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stylo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FR" spc="-40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 crayon de couleur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FR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 taille-crayon </a:t>
            </a:r>
            <a:endParaRPr lang="en-GB" dirty="0">
              <a:solidFill>
                <a:srgbClr val="3399FF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FR" dirty="0">
                <a:solidFill>
                  <a:srgbClr val="DB5183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la trousse </a:t>
            </a:r>
            <a:endParaRPr lang="en-GB" dirty="0">
              <a:solidFill>
                <a:srgbClr val="DB5183"/>
              </a:solidFill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FR" dirty="0">
                <a:solidFill>
                  <a:srgbClr val="DB5183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la gomme 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FR" dirty="0">
                <a:solidFill>
                  <a:srgbClr val="DB5183"/>
                </a:solidFill>
                <a:latin typeface="Twinkl" pitchFamily="2" charset="0"/>
              </a:rPr>
              <a:t>la règle</a:t>
            </a:r>
            <a:endParaRPr lang="en-GB" dirty="0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4955177" y="1726653"/>
            <a:ext cx="3300548" cy="1330056"/>
          </a:xfrm>
          <a:prstGeom prst="wedgeRectCallout">
            <a:avLst>
              <a:gd name="adj1" fmla="val -38650"/>
              <a:gd name="adj2" fmla="val 6433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Each word has either le or la before it, this means ‘the’. La is feminine and le is masculine.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9"/>
          <a:stretch/>
        </p:blipFill>
        <p:spPr>
          <a:xfrm flipH="1">
            <a:off x="3612770" y="2048872"/>
            <a:ext cx="1862218" cy="3097894"/>
          </a:xfrm>
          <a:prstGeom prst="rect">
            <a:avLst/>
          </a:prstGeom>
        </p:spPr>
      </p:pic>
      <p:pic>
        <p:nvPicPr>
          <p:cNvPr id="15" name="c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521" y="22108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s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75" y="263129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c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563" y="30412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c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975" y="34437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t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702" y="385689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g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635" y="427118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r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554" y="468832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le cray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951604" y="5220529"/>
            <a:ext cx="609601" cy="609600"/>
          </a:xfrm>
          <a:prstGeom prst="rect">
            <a:avLst/>
          </a:prstGeom>
        </p:spPr>
      </p:pic>
      <p:pic>
        <p:nvPicPr>
          <p:cNvPr id="25" name="le styl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369845" y="4342281"/>
            <a:ext cx="609600" cy="609600"/>
          </a:xfrm>
          <a:prstGeom prst="rect">
            <a:avLst/>
          </a:prstGeom>
        </p:spPr>
      </p:pic>
      <p:pic>
        <p:nvPicPr>
          <p:cNvPr id="26" name="le crayon de coleu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627188" y="3679825"/>
            <a:ext cx="609600" cy="609600"/>
          </a:xfrm>
          <a:prstGeom prst="rect">
            <a:avLst/>
          </a:prstGeom>
        </p:spPr>
      </p:pic>
      <p:pic>
        <p:nvPicPr>
          <p:cNvPr id="27" name="le taille - crayo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528763" y="3003550"/>
            <a:ext cx="609600" cy="609600"/>
          </a:xfrm>
          <a:prstGeom prst="rect">
            <a:avLst/>
          </a:prstGeom>
        </p:spPr>
      </p:pic>
      <p:pic>
        <p:nvPicPr>
          <p:cNvPr id="28" name="la trouss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458913" y="2238375"/>
            <a:ext cx="609600" cy="609600"/>
          </a:xfrm>
          <a:prstGeom prst="rect">
            <a:avLst/>
          </a:prstGeom>
        </p:spPr>
      </p:pic>
      <p:pic>
        <p:nvPicPr>
          <p:cNvPr id="29" name="la gomm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716088" y="6075363"/>
            <a:ext cx="609600" cy="609600"/>
          </a:xfrm>
          <a:prstGeom prst="rect">
            <a:avLst/>
          </a:prstGeom>
        </p:spPr>
      </p:pic>
      <p:pic>
        <p:nvPicPr>
          <p:cNvPr id="30" name="la règl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1300163" y="1235075"/>
            <a:ext cx="609600" cy="609600"/>
          </a:xfrm>
          <a:prstGeom prst="rect">
            <a:avLst/>
          </a:prstGeom>
        </p:spPr>
      </p:pic>
      <p:pic>
        <p:nvPicPr>
          <p:cNvPr id="31" name="Whole Class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56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4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80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57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0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71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0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484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2" name="Rectangle 1"/>
          <p:cNvSpPr/>
          <p:nvPr/>
        </p:nvSpPr>
        <p:spPr>
          <a:xfrm>
            <a:off x="660512" y="1494874"/>
            <a:ext cx="7822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remember….is it </a:t>
            </a:r>
            <a:r>
              <a:rPr lang="en-GB" altLang="en-US" b="1" dirty="0">
                <a:latin typeface="Twinkl" pitchFamily="2" charset="0"/>
              </a:rPr>
              <a:t>le</a:t>
            </a:r>
            <a:r>
              <a:rPr lang="en-GB" altLang="en-US" dirty="0">
                <a:latin typeface="Twinkl" pitchFamily="2" charset="0"/>
              </a:rPr>
              <a:t> or </a:t>
            </a:r>
            <a:r>
              <a:rPr lang="en-GB" altLang="en-US" b="1" dirty="0">
                <a:latin typeface="Twinkl" pitchFamily="2" charset="0"/>
              </a:rPr>
              <a:t>la</a:t>
            </a:r>
            <a:r>
              <a:rPr lang="en-GB" altLang="en-US" dirty="0">
                <a:latin typeface="Twinkl" pitchFamily="2" charset="0"/>
              </a:rPr>
              <a:t>? Click on the boxes to reveal the answers.</a:t>
            </a:r>
          </a:p>
        </p:txBody>
      </p:sp>
      <p:sp>
        <p:nvSpPr>
          <p:cNvPr id="33" name="la trousse"/>
          <p:cNvSpPr/>
          <p:nvPr/>
        </p:nvSpPr>
        <p:spPr>
          <a:xfrm>
            <a:off x="2697706" y="1985554"/>
            <a:ext cx="1806529" cy="1443446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la </a:t>
            </a:r>
            <a:r>
              <a:rPr lang="en-GB" sz="2800" dirty="0" err="1">
                <a:solidFill>
                  <a:schemeClr val="bg1"/>
                </a:solidFill>
                <a:latin typeface="Twinkl" pitchFamily="2" charset="0"/>
              </a:rPr>
              <a:t>trousse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4" name="la gomme"/>
          <p:cNvSpPr/>
          <p:nvPr/>
        </p:nvSpPr>
        <p:spPr>
          <a:xfrm>
            <a:off x="4639763" y="1985554"/>
            <a:ext cx="1806529" cy="1443446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la </a:t>
            </a:r>
            <a:r>
              <a:rPr lang="en-GB" sz="2800" dirty="0" err="1">
                <a:solidFill>
                  <a:schemeClr val="bg1"/>
                </a:solidFill>
                <a:latin typeface="Twinkl" pitchFamily="2" charset="0"/>
              </a:rPr>
              <a:t>gomme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5" name="le taille crayon"/>
          <p:cNvSpPr/>
          <p:nvPr/>
        </p:nvSpPr>
        <p:spPr>
          <a:xfrm>
            <a:off x="6581820" y="1985554"/>
            <a:ext cx="1806529" cy="1443446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le </a:t>
            </a:r>
            <a:r>
              <a:rPr lang="en-GB" sz="2800" dirty="0" err="1">
                <a:solidFill>
                  <a:schemeClr val="bg1"/>
                </a:solidFill>
                <a:latin typeface="Twinkl" pitchFamily="2" charset="0"/>
              </a:rPr>
              <a:t>taille</a:t>
            </a:r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 - crayon</a:t>
            </a:r>
          </a:p>
        </p:txBody>
      </p:sp>
      <p:sp>
        <p:nvSpPr>
          <p:cNvPr id="36" name="le crayon de coleur"/>
          <p:cNvSpPr/>
          <p:nvPr/>
        </p:nvSpPr>
        <p:spPr>
          <a:xfrm>
            <a:off x="755647" y="3550348"/>
            <a:ext cx="2466853" cy="1443446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le crayon de </a:t>
            </a:r>
            <a:r>
              <a:rPr lang="en-GB" sz="2800" dirty="0" err="1">
                <a:solidFill>
                  <a:schemeClr val="bg1"/>
                </a:solidFill>
                <a:latin typeface="Twinkl" pitchFamily="2" charset="0"/>
              </a:rPr>
              <a:t>coluer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7" name="le crayon"/>
          <p:cNvSpPr/>
          <p:nvPr/>
        </p:nvSpPr>
        <p:spPr>
          <a:xfrm>
            <a:off x="3342517" y="3550348"/>
            <a:ext cx="2466853" cy="1443446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le crayon</a:t>
            </a:r>
          </a:p>
        </p:txBody>
      </p:sp>
      <p:sp>
        <p:nvSpPr>
          <p:cNvPr id="38" name="la regle"/>
          <p:cNvSpPr/>
          <p:nvPr/>
        </p:nvSpPr>
        <p:spPr>
          <a:xfrm>
            <a:off x="5921500" y="3550348"/>
            <a:ext cx="2466853" cy="1443446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bg1"/>
                </a:solidFill>
                <a:latin typeface="Twinkl" pitchFamily="2" charset="0"/>
              </a:rPr>
              <a:t>la règle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28" name="le stylo"/>
          <p:cNvSpPr/>
          <p:nvPr/>
        </p:nvSpPr>
        <p:spPr>
          <a:xfrm>
            <a:off x="755649" y="1985554"/>
            <a:ext cx="1806529" cy="1443446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" pitchFamily="2" charset="0"/>
              </a:rPr>
              <a:t>le </a:t>
            </a:r>
            <a:r>
              <a:rPr lang="en-GB" sz="2800" dirty="0" err="1">
                <a:solidFill>
                  <a:schemeClr val="bg1"/>
                </a:solidFill>
                <a:latin typeface="Twinkl" pitchFamily="2" charset="0"/>
              </a:rPr>
              <a:t>stylo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27" name="stylo"/>
          <p:cNvGrpSpPr/>
          <p:nvPr/>
        </p:nvGrpSpPr>
        <p:grpSpPr>
          <a:xfrm>
            <a:off x="755648" y="1985554"/>
            <a:ext cx="1806529" cy="1443446"/>
            <a:chOff x="755650" y="1985554"/>
            <a:chExt cx="1806529" cy="1443446"/>
          </a:xfrm>
        </p:grpSpPr>
        <p:sp>
          <p:nvSpPr>
            <p:cNvPr id="5" name="Rectangle 4"/>
            <p:cNvSpPr/>
            <p:nvPr/>
          </p:nvSpPr>
          <p:spPr>
            <a:xfrm>
              <a:off x="755650" y="1985554"/>
              <a:ext cx="1806529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stylo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57736">
              <a:off x="883756" y="2662361"/>
              <a:ext cx="1550316" cy="479560"/>
            </a:xfrm>
            <a:prstGeom prst="rect">
              <a:avLst/>
            </a:prstGeom>
          </p:spPr>
        </p:pic>
      </p:grpSp>
      <p:grpSp>
        <p:nvGrpSpPr>
          <p:cNvPr id="53" name="crayon de coleur"/>
          <p:cNvGrpSpPr/>
          <p:nvPr/>
        </p:nvGrpSpPr>
        <p:grpSpPr>
          <a:xfrm>
            <a:off x="755650" y="3550348"/>
            <a:ext cx="2466850" cy="1443446"/>
            <a:chOff x="755650" y="3550348"/>
            <a:chExt cx="2466850" cy="1443446"/>
          </a:xfrm>
        </p:grpSpPr>
        <p:sp>
          <p:nvSpPr>
            <p:cNvPr id="17" name="Rectangle 16"/>
            <p:cNvSpPr/>
            <p:nvPr/>
          </p:nvSpPr>
          <p:spPr>
            <a:xfrm>
              <a:off x="755650" y="3550348"/>
              <a:ext cx="2466850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crayon de </a:t>
              </a: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couleur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212" y="3995728"/>
              <a:ext cx="2179206" cy="804177"/>
            </a:xfrm>
            <a:prstGeom prst="rect">
              <a:avLst/>
            </a:prstGeom>
          </p:spPr>
        </p:pic>
      </p:grpSp>
      <p:grpSp>
        <p:nvGrpSpPr>
          <p:cNvPr id="40" name="trousse"/>
          <p:cNvGrpSpPr/>
          <p:nvPr/>
        </p:nvGrpSpPr>
        <p:grpSpPr>
          <a:xfrm>
            <a:off x="2697707" y="1985554"/>
            <a:ext cx="1806529" cy="1443446"/>
            <a:chOff x="2697707" y="1985554"/>
            <a:chExt cx="1806529" cy="1443446"/>
          </a:xfrm>
        </p:grpSpPr>
        <p:sp>
          <p:nvSpPr>
            <p:cNvPr id="21" name="Rectangle 20"/>
            <p:cNvSpPr/>
            <p:nvPr/>
          </p:nvSpPr>
          <p:spPr>
            <a:xfrm>
              <a:off x="2697707" y="1985554"/>
              <a:ext cx="1806529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>
                  <a:solidFill>
                    <a:schemeClr val="tx1"/>
                  </a:solidFill>
                  <a:latin typeface="Twinkl" pitchFamily="2" charset="0"/>
                </a:rPr>
                <a:t>trousse</a:t>
              </a:r>
              <a:endParaRPr lang="en-GB" dirty="0" err="1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5092" y="2482732"/>
              <a:ext cx="1434360" cy="748795"/>
            </a:xfrm>
            <a:prstGeom prst="rect">
              <a:avLst/>
            </a:prstGeom>
          </p:spPr>
        </p:pic>
      </p:grpSp>
      <p:grpSp>
        <p:nvGrpSpPr>
          <p:cNvPr id="51" name="regle"/>
          <p:cNvGrpSpPr/>
          <p:nvPr/>
        </p:nvGrpSpPr>
        <p:grpSpPr>
          <a:xfrm>
            <a:off x="5921500" y="3550348"/>
            <a:ext cx="2466850" cy="1443446"/>
            <a:chOff x="5921500" y="3550348"/>
            <a:chExt cx="2466850" cy="1443446"/>
          </a:xfrm>
        </p:grpSpPr>
        <p:sp>
          <p:nvSpPr>
            <p:cNvPr id="25" name="Rectangle 24"/>
            <p:cNvSpPr/>
            <p:nvPr/>
          </p:nvSpPr>
          <p:spPr>
            <a:xfrm>
              <a:off x="5921500" y="3550348"/>
              <a:ext cx="2466850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>
                  <a:solidFill>
                    <a:schemeClr val="tx1"/>
                  </a:solidFill>
                  <a:latin typeface="Twinkl" pitchFamily="2" charset="0"/>
                </a:rPr>
                <a:t>règle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75678" y="4039274"/>
              <a:ext cx="2155916" cy="693128"/>
            </a:xfrm>
            <a:prstGeom prst="rect">
              <a:avLst/>
            </a:prstGeom>
          </p:spPr>
        </p:pic>
      </p:grpSp>
      <p:grpSp>
        <p:nvGrpSpPr>
          <p:cNvPr id="52" name="crayon"/>
          <p:cNvGrpSpPr/>
          <p:nvPr/>
        </p:nvGrpSpPr>
        <p:grpSpPr>
          <a:xfrm>
            <a:off x="3334630" y="3550348"/>
            <a:ext cx="2491408" cy="1443446"/>
            <a:chOff x="3338575" y="3550348"/>
            <a:chExt cx="2478754" cy="1443446"/>
          </a:xfrm>
        </p:grpSpPr>
        <p:sp>
          <p:nvSpPr>
            <p:cNvPr id="24" name="Rectangle 23"/>
            <p:cNvSpPr/>
            <p:nvPr/>
          </p:nvSpPr>
          <p:spPr>
            <a:xfrm>
              <a:off x="3338575" y="3550348"/>
              <a:ext cx="2466850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>
                  <a:solidFill>
                    <a:schemeClr val="tx1"/>
                  </a:solidFill>
                  <a:latin typeface="Twinkl" pitchFamily="2" charset="0"/>
                </a:rPr>
                <a:t>crayon</a:t>
              </a:r>
              <a:endParaRPr lang="en-GB" dirty="0" err="1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8171" r="-1" b="48043"/>
            <a:stretch/>
          </p:blipFill>
          <p:spPr>
            <a:xfrm rot="16200000">
              <a:off x="4515661" y="3252914"/>
              <a:ext cx="282512" cy="2320825"/>
            </a:xfrm>
            <a:prstGeom prst="rect">
              <a:avLst/>
            </a:prstGeom>
          </p:spPr>
        </p:pic>
      </p:grpSp>
      <p:grpSp>
        <p:nvGrpSpPr>
          <p:cNvPr id="44" name="taille-crayon"/>
          <p:cNvGrpSpPr/>
          <p:nvPr/>
        </p:nvGrpSpPr>
        <p:grpSpPr>
          <a:xfrm>
            <a:off x="6581821" y="1985554"/>
            <a:ext cx="1806529" cy="1443446"/>
            <a:chOff x="6581821" y="1985554"/>
            <a:chExt cx="1806529" cy="1443446"/>
          </a:xfrm>
        </p:grpSpPr>
        <p:sp>
          <p:nvSpPr>
            <p:cNvPr id="23" name="Rectangle 22"/>
            <p:cNvSpPr/>
            <p:nvPr/>
          </p:nvSpPr>
          <p:spPr>
            <a:xfrm>
              <a:off x="6581821" y="1985554"/>
              <a:ext cx="1806529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taille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-crayon</a:t>
              </a:r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9717" y="2430478"/>
              <a:ext cx="988902" cy="855901"/>
            </a:xfrm>
            <a:prstGeom prst="rect">
              <a:avLst/>
            </a:prstGeom>
          </p:spPr>
        </p:pic>
      </p:grpSp>
      <p:grpSp>
        <p:nvGrpSpPr>
          <p:cNvPr id="50" name="gomme"/>
          <p:cNvGrpSpPr/>
          <p:nvPr/>
        </p:nvGrpSpPr>
        <p:grpSpPr>
          <a:xfrm>
            <a:off x="4639764" y="1985554"/>
            <a:ext cx="1806529" cy="1443446"/>
            <a:chOff x="4639764" y="1985554"/>
            <a:chExt cx="1806529" cy="1443446"/>
          </a:xfrm>
        </p:grpSpPr>
        <p:sp>
          <p:nvSpPr>
            <p:cNvPr id="22" name="Rectangle 21"/>
            <p:cNvSpPr/>
            <p:nvPr/>
          </p:nvSpPr>
          <p:spPr>
            <a:xfrm>
              <a:off x="4639764" y="1985554"/>
              <a:ext cx="1806529" cy="1443446"/>
            </a:xfrm>
            <a:prstGeom prst="rect">
              <a:avLst/>
            </a:prstGeom>
            <a:solidFill>
              <a:srgbClr val="CCFF99"/>
            </a:solidFill>
            <a:ln>
              <a:solidFill>
                <a:srgbClr val="CCFF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gomme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3620" y="2410662"/>
              <a:ext cx="1378813" cy="892933"/>
            </a:xfrm>
            <a:prstGeom prst="rect">
              <a:avLst/>
            </a:prstGeom>
          </p:spPr>
        </p:pic>
      </p:grpSp>
      <p:pic>
        <p:nvPicPr>
          <p:cNvPr id="54" name="Whole Clas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0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1494874"/>
            <a:ext cx="7632700" cy="4597951"/>
          </a:xfrm>
          <a:prstGeom prst="rect">
            <a:avLst/>
          </a:prstGeom>
          <a:solidFill>
            <a:srgbClr val="C5DF95"/>
          </a:solidFill>
          <a:ln>
            <a:solidFill>
              <a:srgbClr val="C5DF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678532" y="2543896"/>
            <a:ext cx="3595455" cy="409303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un crayon</a:t>
            </a:r>
            <a:endParaRPr lang="en-GB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678532" y="3050997"/>
            <a:ext cx="3595455" cy="409303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une trousse</a:t>
            </a:r>
            <a:endParaRPr lang="en-GB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4678532" y="3557315"/>
            <a:ext cx="3595455" cy="409303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un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stylo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4678532" y="4070200"/>
            <a:ext cx="3595455" cy="409303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un </a:t>
            </a:r>
            <a:r>
              <a:rPr lang="en-GB" altLang="en-US" dirty="0">
                <a:latin typeface="Twinkl" pitchFamily="2" charset="0"/>
              </a:rPr>
              <a:t>crayon de </a:t>
            </a:r>
            <a:r>
              <a:rPr lang="en-GB" altLang="en-US" dirty="0" err="1">
                <a:latin typeface="Twinkl" pitchFamily="2" charset="0"/>
              </a:rPr>
              <a:t>couleur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678532" y="4576620"/>
            <a:ext cx="3595455" cy="409303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une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gomme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678532" y="5089432"/>
            <a:ext cx="3595455" cy="393567"/>
          </a:xfrm>
          <a:prstGeom prst="rect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un 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taille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-crayon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78532" y="5592218"/>
            <a:ext cx="3595455" cy="403593"/>
          </a:xfrm>
          <a:prstGeom prst="rect">
            <a:avLst/>
          </a:prstGeom>
          <a:solidFill>
            <a:srgbClr val="DB5183"/>
          </a:solidFill>
          <a:ln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ct val="0"/>
              </a:spcBef>
            </a:pPr>
            <a:r>
              <a:rPr lang="en-GB" altLang="en-US">
                <a:solidFill>
                  <a:schemeClr val="bg1"/>
                </a:solidFill>
                <a:latin typeface="Twinkl" pitchFamily="2" charset="0"/>
              </a:rPr>
              <a:t>une</a:t>
            </a:r>
            <a:r>
              <a:rPr lang="fr-FR" altLang="en-US">
                <a:solidFill>
                  <a:schemeClr val="bg1"/>
                </a:solidFill>
                <a:latin typeface="Twinkl" pitchFamily="2" charset="0"/>
              </a:rPr>
              <a:t> règle</a:t>
            </a:r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674264"/>
            <a:ext cx="8220075" cy="1005276"/>
          </a:xfrm>
        </p:spPr>
        <p:txBody>
          <a:bodyPr>
            <a:noAutofit/>
          </a:bodyPr>
          <a:lstStyle/>
          <a:p>
            <a:r>
              <a:rPr lang="en-GB" altLang="en-US" b="0" dirty="0">
                <a:solidFill>
                  <a:schemeClr val="tx1"/>
                </a:solidFill>
              </a:rPr>
              <a:t>La </a:t>
            </a:r>
            <a:r>
              <a:rPr lang="en-GB" altLang="en-US" b="0" dirty="0" err="1">
                <a:solidFill>
                  <a:schemeClr val="tx1"/>
                </a:solidFill>
              </a:rPr>
              <a:t>trousse</a:t>
            </a:r>
            <a:endParaRPr lang="en-GB" b="0" dirty="0"/>
          </a:p>
        </p:txBody>
      </p:sp>
      <p:sp>
        <p:nvSpPr>
          <p:cNvPr id="3" name="Pentagon 2"/>
          <p:cNvSpPr/>
          <p:nvPr/>
        </p:nvSpPr>
        <p:spPr>
          <a:xfrm>
            <a:off x="2823099" y="2543896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Pentagon 41"/>
          <p:cNvSpPr/>
          <p:nvPr/>
        </p:nvSpPr>
        <p:spPr>
          <a:xfrm>
            <a:off x="2823098" y="3050998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Pentagon 45"/>
          <p:cNvSpPr/>
          <p:nvPr/>
        </p:nvSpPr>
        <p:spPr>
          <a:xfrm>
            <a:off x="2823098" y="3558100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Pentagon 46"/>
          <p:cNvSpPr/>
          <p:nvPr/>
        </p:nvSpPr>
        <p:spPr>
          <a:xfrm>
            <a:off x="2823098" y="4065202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Pentagon 53"/>
          <p:cNvSpPr/>
          <p:nvPr/>
        </p:nvSpPr>
        <p:spPr>
          <a:xfrm>
            <a:off x="2823098" y="4572304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Pentagon 54"/>
          <p:cNvSpPr/>
          <p:nvPr/>
        </p:nvSpPr>
        <p:spPr>
          <a:xfrm>
            <a:off x="2823098" y="5079406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Pentagon 55"/>
          <p:cNvSpPr/>
          <p:nvPr/>
        </p:nvSpPr>
        <p:spPr>
          <a:xfrm>
            <a:off x="2823098" y="5586508"/>
            <a:ext cx="3124941" cy="409303"/>
          </a:xfrm>
          <a:prstGeom prst="homePlat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0" b="30352"/>
          <a:stretch/>
        </p:blipFill>
        <p:spPr>
          <a:xfrm>
            <a:off x="813400" y="1566087"/>
            <a:ext cx="2515478" cy="4843592"/>
          </a:xfrm>
          <a:prstGeom prst="rect">
            <a:avLst/>
          </a:prstGeom>
        </p:spPr>
      </p:pic>
      <p:sp>
        <p:nvSpPr>
          <p:cNvPr id="8" name="Rectangular Callout 7"/>
          <p:cNvSpPr/>
          <p:nvPr/>
        </p:nvSpPr>
        <p:spPr>
          <a:xfrm>
            <a:off x="2823098" y="1626272"/>
            <a:ext cx="5450889" cy="820610"/>
          </a:xfrm>
          <a:prstGeom prst="wedgeRectCallout">
            <a:avLst>
              <a:gd name="adj1" fmla="val -53948"/>
              <a:gd name="adj2" fmla="val 26799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If you to want to say ‘a’ instead of ‘the’ you need to swap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for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un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or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la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for </a:t>
            </a:r>
            <a:r>
              <a:rPr lang="en-GB" altLang="en-US" b="1" dirty="0" err="1">
                <a:solidFill>
                  <a:schemeClr val="tx1"/>
                </a:solidFill>
                <a:latin typeface="Twinkl" pitchFamily="2" charset="0"/>
              </a:rPr>
              <a:t>une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08185" y="2564273"/>
            <a:ext cx="1150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le crayon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586833" y="3070936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la </a:t>
            </a:r>
            <a:r>
              <a:rPr lang="en-GB" altLang="en-US" dirty="0" err="1">
                <a:latin typeface="Twinkl" pitchFamily="2" charset="0"/>
              </a:rPr>
              <a:t>trousse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4834390" y="3577300"/>
            <a:ext cx="92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le </a:t>
            </a:r>
            <a:r>
              <a:rPr lang="en-GB" altLang="en-US" dirty="0" err="1">
                <a:latin typeface="Twinkl" pitchFamily="2" charset="0"/>
              </a:rPr>
              <a:t>stylo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627330" y="4085187"/>
            <a:ext cx="2260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le crayon de </a:t>
            </a:r>
            <a:r>
              <a:rPr lang="en-GB" altLang="en-US" dirty="0" err="1">
                <a:latin typeface="Twinkl" pitchFamily="2" charset="0"/>
              </a:rPr>
              <a:t>couleur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4568167" y="4597919"/>
            <a:ext cx="1188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la </a:t>
            </a:r>
            <a:r>
              <a:rPr lang="en-GB" altLang="en-US" dirty="0" err="1">
                <a:latin typeface="Twinkl" pitchFamily="2" charset="0"/>
              </a:rPr>
              <a:t>gomme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020065" y="5104020"/>
            <a:ext cx="1734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le </a:t>
            </a:r>
            <a:r>
              <a:rPr lang="en-GB" altLang="en-US" dirty="0" err="1">
                <a:latin typeface="Twinkl" pitchFamily="2" charset="0"/>
              </a:rPr>
              <a:t>taille</a:t>
            </a:r>
            <a:r>
              <a:rPr lang="en-GB" altLang="en-US" dirty="0">
                <a:latin typeface="Twinkl" pitchFamily="2" charset="0"/>
              </a:rPr>
              <a:t>-crayon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4811948" y="5603195"/>
            <a:ext cx="94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la </a:t>
            </a:r>
            <a:r>
              <a:rPr lang="en-GB" altLang="en-US" dirty="0" err="1">
                <a:latin typeface="Twinkl" pitchFamily="2" charset="0"/>
              </a:rPr>
              <a:t>règle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70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96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000" dirty="0" err="1">
                <a:solidFill>
                  <a:srgbClr val="DB5183"/>
                </a:solidFill>
                <a:latin typeface="Twinkl" pitchFamily="2" charset="0"/>
              </a:rPr>
              <a:t>une</a:t>
            </a:r>
            <a:r>
              <a:rPr lang="en-GB" altLang="en-US" sz="2000" dirty="0">
                <a:solidFill>
                  <a:srgbClr val="DB5183"/>
                </a:solidFill>
                <a:latin typeface="Twinkl" pitchFamily="2" charset="0"/>
              </a:rPr>
              <a:t> </a:t>
            </a:r>
            <a:r>
              <a:rPr lang="en-GB" altLang="en-US" sz="2000" dirty="0" err="1">
                <a:solidFill>
                  <a:srgbClr val="DB5183"/>
                </a:solidFill>
                <a:latin typeface="Twinkl" pitchFamily="2" charset="0"/>
              </a:rPr>
              <a:t>gomme</a:t>
            </a:r>
            <a:r>
              <a:rPr lang="en-GB" altLang="en-US" sz="2000" dirty="0">
                <a:solidFill>
                  <a:srgbClr val="DB5183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619" y="2226365"/>
            <a:ext cx="5902762" cy="308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397">
            <a:off x="3667539" y="3260035"/>
            <a:ext cx="2162458" cy="1400430"/>
          </a:xfrm>
          <a:prstGeom prst="rect">
            <a:avLst/>
          </a:prstGeom>
        </p:spPr>
      </p:pic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un/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une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gomme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34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81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000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altLang="en-US" sz="2000" dirty="0" err="1">
                <a:solidFill>
                  <a:srgbClr val="3399FF"/>
                </a:solidFill>
                <a:latin typeface="Twinkl" pitchFamily="2" charset="0"/>
              </a:rPr>
              <a:t>stylo</a:t>
            </a:r>
            <a:r>
              <a:rPr lang="en-GB" altLang="en-US" sz="2000" dirty="0">
                <a:solidFill>
                  <a:srgbClr val="3399FF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>
                <a:solidFill>
                  <a:schemeClr val="tx1"/>
                </a:solidFill>
                <a:latin typeface="Twinkl" pitchFamily="2" charset="0"/>
              </a:rPr>
              <a:t>J’ai un/une stylo.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329" y="2214864"/>
            <a:ext cx="5965991" cy="3104488"/>
          </a:xfrm>
          <a:prstGeom prst="rect">
            <a:avLst/>
          </a:prstGeom>
        </p:spPr>
      </p:pic>
      <p:pic>
        <p:nvPicPr>
          <p:cNvPr id="14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7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000" dirty="0">
                <a:solidFill>
                  <a:srgbClr val="3399FF"/>
                </a:solidFill>
                <a:latin typeface="Twinkl" pitchFamily="2" charset="0"/>
              </a:rPr>
              <a:t>un crayon.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un/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une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crayon.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226" y="2203363"/>
            <a:ext cx="5988093" cy="3115989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5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sz="2000" dirty="0" err="1">
                <a:solidFill>
                  <a:srgbClr val="DB5183"/>
                </a:solidFill>
                <a:latin typeface="Twinkl" pitchFamily="2" charset="0"/>
              </a:rPr>
              <a:t>une</a:t>
            </a:r>
            <a:r>
              <a:rPr lang="en-GB" altLang="en-US" sz="2000" dirty="0">
                <a:solidFill>
                  <a:srgbClr val="DB5183"/>
                </a:solidFill>
                <a:latin typeface="Twinkl" pitchFamily="2" charset="0"/>
              </a:rPr>
              <a:t> </a:t>
            </a:r>
            <a:r>
              <a:rPr lang="en-GB" altLang="en-US" sz="2000" dirty="0" err="1">
                <a:solidFill>
                  <a:srgbClr val="DB5183"/>
                </a:solidFill>
                <a:latin typeface="Twinkl" pitchFamily="2" charset="0"/>
              </a:rPr>
              <a:t>règle</a:t>
            </a:r>
            <a:r>
              <a:rPr lang="en-GB" altLang="en-US" sz="2000" dirty="0">
                <a:solidFill>
                  <a:srgbClr val="DB5183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un/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une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règle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26" y="2203363"/>
            <a:ext cx="6010193" cy="3127489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2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sz="2000" dirty="0">
                <a:solidFill>
                  <a:schemeClr val="tx1"/>
                </a:solidFill>
                <a:latin typeface="Twinkl" pitchFamily="2" charset="0"/>
              </a:rPr>
              <a:t>J’ai </a:t>
            </a:r>
            <a:r>
              <a:rPr lang="fr-FR" altLang="en-US" sz="2000" dirty="0">
                <a:solidFill>
                  <a:srgbClr val="3399FF"/>
                </a:solidFill>
                <a:latin typeface="Twinkl" pitchFamily="2" charset="0"/>
              </a:rPr>
              <a:t>un crayon de couleur.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fr-FR" sz="2000" dirty="0">
                <a:solidFill>
                  <a:schemeClr val="tx1"/>
                </a:solidFill>
                <a:latin typeface="Twinkl" pitchFamily="2" charset="0"/>
              </a:rPr>
              <a:t>J’ai un/une crayon de couleur.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26" y="2214864"/>
            <a:ext cx="6010193" cy="3127489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5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>
                <a:solidFill>
                  <a:schemeClr val="tx1"/>
                </a:solidFill>
              </a:rPr>
              <a:t>Qu'est-ce qu'il y a                             dans ta trousse ?</a:t>
            </a:r>
          </a:p>
        </p:txBody>
      </p:sp>
      <p:pic>
        <p:nvPicPr>
          <p:cNvPr id="2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'est-ce qu'il y a dans ta trous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96636" y="307975"/>
            <a:ext cx="609600" cy="6096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5456583"/>
            <a:ext cx="3816350" cy="526774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sz="2000" dirty="0">
                <a:solidFill>
                  <a:schemeClr val="tx1"/>
                </a:solidFill>
                <a:latin typeface="Twinkl" pitchFamily="2" charset="0"/>
              </a:rPr>
              <a:t>J’ai </a:t>
            </a:r>
            <a:r>
              <a:rPr lang="fr-FR" altLang="en-US" sz="2000" dirty="0">
                <a:solidFill>
                  <a:srgbClr val="3399FF"/>
                </a:solidFill>
                <a:latin typeface="Twinkl" pitchFamily="2" charset="0"/>
              </a:rPr>
              <a:t>un taille–crayon.</a:t>
            </a:r>
          </a:p>
        </p:txBody>
      </p:sp>
      <p:sp>
        <p:nvSpPr>
          <p:cNvPr id="29" name="Title 5"/>
          <p:cNvSpPr txBox="1">
            <a:spLocks/>
          </p:cNvSpPr>
          <p:nvPr/>
        </p:nvSpPr>
        <p:spPr>
          <a:xfrm>
            <a:off x="457198" y="1749113"/>
            <a:ext cx="8220075" cy="4772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sz="2000" b="0" dirty="0">
                <a:solidFill>
                  <a:schemeClr val="tx1"/>
                </a:solidFill>
                <a:latin typeface="Twinkl" pitchFamily="2" charset="0"/>
              </a:rPr>
              <a:t>(What’s in your pencil case?)</a:t>
            </a:r>
          </a:p>
        </p:txBody>
      </p:sp>
      <p:sp>
        <p:nvSpPr>
          <p:cNvPr id="12" name="Pentagon 11"/>
          <p:cNvSpPr/>
          <p:nvPr/>
        </p:nvSpPr>
        <p:spPr>
          <a:xfrm>
            <a:off x="755650" y="5456582"/>
            <a:ext cx="4104585" cy="526774"/>
          </a:xfrm>
          <a:prstGeom prst="homePlate">
            <a:avLst/>
          </a:prstGeom>
          <a:solidFill>
            <a:srgbClr val="AFD36F"/>
          </a:solidFill>
          <a:ln>
            <a:solidFill>
              <a:srgbClr val="AFD3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fr-FR" sz="2000" dirty="0">
                <a:solidFill>
                  <a:schemeClr val="tx1"/>
                </a:solidFill>
                <a:latin typeface="Twinkl" pitchFamily="2" charset="0"/>
              </a:rPr>
              <a:t>J’ai un/une  taille-crayon.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228" y="2224803"/>
            <a:ext cx="5988091" cy="3115988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0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33898"/>
            <a:ext cx="8220075" cy="1005276"/>
          </a:xfrm>
        </p:spPr>
        <p:txBody>
          <a:bodyPr>
            <a:noAutofit/>
          </a:bodyPr>
          <a:lstStyle/>
          <a:p>
            <a:pPr algn="ctr"/>
            <a:r>
              <a:rPr lang="fr-FR" altLang="en-US" b="0" dirty="0" err="1">
                <a:solidFill>
                  <a:schemeClr val="tx1"/>
                </a:solidFill>
              </a:rPr>
              <a:t>Individual</a:t>
            </a:r>
            <a:r>
              <a:rPr lang="fr-FR" altLang="en-US" b="0" dirty="0">
                <a:solidFill>
                  <a:schemeClr val="tx1"/>
                </a:solidFill>
              </a:rPr>
              <a:t> Activity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610140"/>
            <a:ext cx="7632700" cy="4482686"/>
          </a:xfrm>
          <a:prstGeom prst="rect">
            <a:avLst/>
          </a:prstGeom>
          <a:solidFill>
            <a:srgbClr val="CCFF99"/>
          </a:solidFill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43" y="2471429"/>
            <a:ext cx="4860235" cy="34359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91" y="2481368"/>
            <a:ext cx="4860235" cy="34359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117" y="1739174"/>
            <a:ext cx="4860235" cy="34359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Individual Wor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375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cs typeface="Sassoon Infant Rg" panose="02000503030000020003" pitchFamily="50" charset="0"/>
              </a:rPr>
              <a:t>I can use simple sentences in French connected to the theme.</a:t>
            </a:r>
          </a:p>
          <a:p>
            <a:r>
              <a:rPr lang="en-GB" altLang="en-US" dirty="0">
                <a:cs typeface="Sassoon Infant Rg" panose="02000503030000020003" pitchFamily="50" charset="0"/>
              </a:rPr>
              <a:t>I can choose the appropriate indefinite article </a:t>
            </a:r>
            <a:r>
              <a:rPr lang="en-GB" altLang="en-US" i="1" dirty="0">
                <a:cs typeface="Sassoon Infant Rg" panose="02000503030000020003" pitchFamily="50" charset="0"/>
              </a:rPr>
              <a:t>(un/</a:t>
            </a:r>
            <a:r>
              <a:rPr lang="en-GB" altLang="en-US" i="1" dirty="0" err="1">
                <a:cs typeface="Sassoon Infant Rg" panose="02000503030000020003" pitchFamily="50" charset="0"/>
              </a:rPr>
              <a:t>une</a:t>
            </a:r>
            <a:r>
              <a:rPr lang="en-GB" altLang="en-US" i="1" dirty="0">
                <a:cs typeface="Sassoon Infant Rg" panose="02000503030000020003" pitchFamily="50" charset="0"/>
              </a:rPr>
              <a:t>).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in a pencil case.</a:t>
            </a:r>
          </a:p>
          <a:p>
            <a:r>
              <a:rPr lang="en-GB" dirty="0">
                <a:latin typeface="Twinkl" pitchFamily="2" charset="0"/>
              </a:rPr>
              <a:t>I can use the sentence </a:t>
            </a:r>
            <a:r>
              <a:rPr lang="en-GB" dirty="0" err="1">
                <a:latin typeface="Twinkl" pitchFamily="2" charset="0"/>
              </a:rPr>
              <a:t>J’ai</a:t>
            </a:r>
            <a:r>
              <a:rPr lang="en-GB" dirty="0">
                <a:latin typeface="Twinkl" pitchFamily="2" charset="0"/>
              </a:rPr>
              <a:t> un or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… </a:t>
            </a:r>
            <a:r>
              <a:rPr lang="en-GB" dirty="0" err="1">
                <a:latin typeface="Twinkl" pitchFamily="2" charset="0"/>
              </a:rPr>
              <a:t>dans</a:t>
            </a:r>
            <a:r>
              <a:rPr lang="en-GB" dirty="0">
                <a:latin typeface="Twinkl" pitchFamily="2" charset="0"/>
              </a:rPr>
              <a:t> ma </a:t>
            </a:r>
            <a:r>
              <a:rPr lang="en-GB" dirty="0" err="1">
                <a:latin typeface="Twinkl" pitchFamily="2" charset="0"/>
              </a:rPr>
              <a:t>trousse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>
                <a:latin typeface="Twinkl" pitchFamily="2" charset="0"/>
              </a:rPr>
              <a:t>I can convert le to un and la to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.</a:t>
            </a:r>
          </a:p>
          <a:p>
            <a:r>
              <a:rPr lang="en-GB" dirty="0">
                <a:latin typeface="Twinkl" pitchFamily="2" charset="0"/>
              </a:rPr>
              <a:t>I can write sentences converting le/la to un/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721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1345</TotalTime>
  <Words>507</Words>
  <Application>Microsoft Office PowerPoint</Application>
  <PresentationFormat>On-screen Show (4:3)</PresentationFormat>
  <Paragraphs>102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Twinkl SemiBold</vt:lpstr>
      <vt:lpstr>Sassoon Infant Rg</vt:lpstr>
      <vt:lpstr>Twinkl</vt:lpstr>
      <vt:lpstr>Calibri</vt:lpstr>
      <vt:lpstr>Arial</vt:lpstr>
      <vt:lpstr>Tuffy</vt:lpstr>
      <vt:lpstr>Office Theme</vt:lpstr>
      <vt:lpstr>PowerPoint Presentation</vt:lpstr>
      <vt:lpstr>PowerPoint Presentation</vt:lpstr>
      <vt:lpstr>La trousse</vt:lpstr>
      <vt:lpstr>La trousse</vt:lpstr>
      <vt:lpstr>La trousse</vt:lpstr>
      <vt:lpstr>La trousse</vt:lpstr>
      <vt:lpstr>La trousse</vt:lpstr>
      <vt:lpstr>La trousse</vt:lpstr>
      <vt:lpstr>La trousse</vt:lpstr>
      <vt:lpstr>La trousse</vt:lpstr>
      <vt:lpstr>La trousse</vt:lpstr>
      <vt:lpstr>La trousse</vt:lpstr>
      <vt:lpstr>Qu'est-ce qu'il y a                             dans ta trousse ?</vt:lpstr>
      <vt:lpstr>Qu'est-ce qu'il y a                             dans ta trousse ?</vt:lpstr>
      <vt:lpstr>Qu'est-ce qu'il y a                             dans ta trousse ?</vt:lpstr>
      <vt:lpstr>Qu'est-ce qu'il y a                             dans ta trousse ?</vt:lpstr>
      <vt:lpstr>Qu'est-ce qu'il y a                             dans ta trousse ?</vt:lpstr>
      <vt:lpstr>Qu'est-ce qu'il y a                             dans ta trousse ?</vt:lpstr>
      <vt:lpstr>Individual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Cristina Ubeda Escuderos</cp:lastModifiedBy>
  <cp:revision>100</cp:revision>
  <dcterms:created xsi:type="dcterms:W3CDTF">2014-10-01T16:09:27Z</dcterms:created>
  <dcterms:modified xsi:type="dcterms:W3CDTF">2021-01-18T16:51:33Z</dcterms:modified>
</cp:coreProperties>
</file>