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g/7RIeN7SB+xb5mQDCdmayYKZbH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486" y="5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465660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633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0283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2265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65023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3643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21865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743597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8084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9012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9544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77754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34472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645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5531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25465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2136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3101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20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" Target="slide2.xml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6.xml"/><Relationship Id="rId18" Type="http://schemas.openxmlformats.org/officeDocument/2006/relationships/slide" Target="slide12.xml"/><Relationship Id="rId3" Type="http://schemas.openxmlformats.org/officeDocument/2006/relationships/image" Target="../media/image10.jpg"/><Relationship Id="rId7" Type="http://schemas.openxmlformats.org/officeDocument/2006/relationships/slide" Target="slide7.xml"/><Relationship Id="rId12" Type="http://schemas.openxmlformats.org/officeDocument/2006/relationships/slide" Target="slide13.xml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2.jpg"/><Relationship Id="rId20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11" Type="http://schemas.openxmlformats.org/officeDocument/2006/relationships/slide" Target="slide15.xml"/><Relationship Id="rId5" Type="http://schemas.openxmlformats.org/officeDocument/2006/relationships/slide" Target="slide3.xml"/><Relationship Id="rId15" Type="http://schemas.openxmlformats.org/officeDocument/2006/relationships/image" Target="../media/image11.jpg"/><Relationship Id="rId10" Type="http://schemas.openxmlformats.org/officeDocument/2006/relationships/slide" Target="slide14.xml"/><Relationship Id="rId19" Type="http://schemas.openxmlformats.org/officeDocument/2006/relationships/slide" Target="slide17.xml"/><Relationship Id="rId4" Type="http://schemas.openxmlformats.org/officeDocument/2006/relationships/slide" Target="slide4.xml"/><Relationship Id="rId9" Type="http://schemas.openxmlformats.org/officeDocument/2006/relationships/slide" Target="slide5.xml"/><Relationship Id="rId1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slide" Target="slide2.xm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slide" Target="slide4.xml"/><Relationship Id="rId4" Type="http://schemas.openxmlformats.org/officeDocument/2006/relationships/image" Target="../media/image2.png"/><Relationship Id="rId9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5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" Target="slide2.xml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2.png"/><Relationship Id="rId7" Type="http://schemas.openxmlformats.org/officeDocument/2006/relationships/slide" Target="slide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7.xml"/><Relationship Id="rId10" Type="http://schemas.openxmlformats.org/officeDocument/2006/relationships/image" Target="../media/image23.jpg"/><Relationship Id="rId4" Type="http://schemas.openxmlformats.org/officeDocument/2006/relationships/slide" Target="slide2.xml"/><Relationship Id="rId9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slide" Target="slide2.xml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slide" Target="slide2.xml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slide" Target="slide2.xml"/><Relationship Id="rId7" Type="http://schemas.openxmlformats.org/officeDocument/2006/relationships/image" Target="../media/image2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slide" Target="slide10.xml"/><Relationship Id="rId4" Type="http://schemas.openxmlformats.org/officeDocument/2006/relationships/image" Target="../media/image2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slide" Target="slide1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slide" Target="slide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slide" Target="slide2.xml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slide" Target="slide13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" Target="slide2.xml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hyperlink" Target="http://www.meadowsideschool.com/" TargetMode="Externa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4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slide" Target="slide15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" Target="slide2.xml"/><Relationship Id="rId7" Type="http://schemas.openxmlformats.org/officeDocument/2006/relationships/image" Target="../media/image4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slide" Target="slide1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slide" Target="slide2.xml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slide" Target="slide1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4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slide" Target="slide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4891421" y="4765125"/>
            <a:ext cx="2396651" cy="1847478"/>
            <a:chOff x="10634664" y="5938859"/>
            <a:chExt cx="875434" cy="661368"/>
          </a:xfrm>
        </p:grpSpPr>
        <p:pic>
          <p:nvPicPr>
            <p:cNvPr id="85" name="Google Shape;85;p1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" name="Google Shape;86;p1">
              <a:hlinkClick r:id="rId3" action="ppaction://hlinksldjump"/>
            </p:cNvPr>
            <p:cNvSpPr txBox="1"/>
            <p:nvPr/>
          </p:nvSpPr>
          <p:spPr>
            <a:xfrm>
              <a:off x="10709738" y="5988118"/>
              <a:ext cx="699213" cy="1322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rgbClr val="FF0000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Click </a:t>
              </a:r>
              <a:r>
                <a:rPr lang="en-GB" sz="1800" b="0" i="0" u="none" strike="noStrike" cap="none" smtClean="0">
                  <a:solidFill>
                    <a:srgbClr val="FF0000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here</a:t>
              </a:r>
              <a:endParaRPr sz="1800" b="0" i="0" u="none" strike="noStrike" cap="none" dirty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87" name="Google Shape;87;p1"/>
          <p:cNvSpPr/>
          <p:nvPr/>
        </p:nvSpPr>
        <p:spPr>
          <a:xfrm>
            <a:off x="3145570" y="4049984"/>
            <a:ext cx="581555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 Information Report</a:t>
            </a:r>
            <a:endParaRPr sz="3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 descr="https://lh3.googleusercontent.com/Ma9WCQMUa26Qg6Mu8P_FoPGFK9QCC_qhCyJyDMb9JPb1MUDLT6zSD0YZxn2JSdBSo09nyK_76VjrNvsEFl6NrT8TU9SXFOFvtqxxlKpIRPIpvbSdwY2myqI_aIemhqnez00ZQ2jovMSecW_yd3XzcvPGADlGwriTfEfCeoax2KGeyO5dABuFBZQ0Cn0Sb2y1kG5685kTVEJWrFA4t-TbRqwMTv0exY-58rjVKaeO1OOLzbGJoNinKkWRObDC6eCmybcdLH6ELNkmrbT4JM-pP9mTLClbjLPy-GFTXzrfXMohzb_NmCHtKE7ru-ju_28VYtdOperBi6pczxXzcNTMuSZsuw_b0G4gqhq5UUzt5BIQANz7U-5oRX2VtKMT9Cdb7qhRfM0vsHSs80nB8W4fXff7Kib0R2TXIVTQMHu-IiyIiSDVPX5oEQ3pKseBgED9bxJSsdBgwEiMd7L3_M3KNFJjiqZwh_5UYig6NaX8G0AI8SMFI5Lh5sBE10bjQWI2DT2MFz1ls5bDXGUxuG-BR0vAG7Rk5iOTlzt3ShpmOLBQ0G7DadgF3XP3Tii0vJY1Dnz5BA6XL9UDqvOXP68fYfo6mfpxinl4apGGc4o2rs_h4QO5aSDrTyspeIzvNjjqms9uqt25GJfKbiLNkZ8O-W5OQwzgaQ_lT4Fn3QCWVvDg8cJMmualsLfR2EuUJpcf0wPO5ZzuO80ccTHVZ05cfRad8yGNyl0htU4Sf5Hyb_rMxT0KggC_wCmcrmLNzxXXvvQbv4Ro4nNaDufixqx11giNIylw3rtABMctJoeBnyvMHldWXrqnndmowEKQAXTodZgkERtd-HzzAVClHjb3Y1EjBoIhTzL65xeo7K2faPUQyzj-L31sw1gLEURuX51iEqaC1fB0hwHlzVqDDubFz5atxOftYm1JaWoy_rBnVAapw2CW6cEASYdxeyoddC-19OkvNAGuWVv2LfUy1HAE8w=w297-h396-s-no?authuser=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24439" y="323610"/>
            <a:ext cx="2289552" cy="3052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 descr="https://lh3.googleusercontent.com/HzwvLwqI3EOiUqa11iwpdI3CCOg9SpEp_R2tiyGsI3SEDmCb4I_KFpA1kFo5CluXizn8AB1gqJQWZ47SCqHZhe-jVfQ21N3TRc62TKLe8315Wj_a4P21OHxnsUjEf1MmyANCyYcMgTvt6Jni29fnJjdyvq_Zehr7Dtq0nj83EPpj6C5MnmG5_7pmrRrRdzGx7ZId4Wton5RaEv-t-3z-iXkGBuxBeFGrqRYV6lNs8rv7yVM1w0LOqB5EkEtqYeHcTdDgur4b8Pehu8_rwbokZnBR_4H5uUS9wtMHEvxWvF3jX1JdlLNXE1fPGwYOUwAQdRa5SOvVaqMoY68veR_M7LT6bMl-NCWV1VYPOUSnTddnCzA3CvK8w3chlAoVExv7VuEqX_zsK6tIb0PcyImmDK75GWhSohCVhB6EIS3f9yD9rEXGzlvZ0LzHyq9Jx96Lbae3msij09aRm9jcNrjSdY6LUHbo8JgTbHHrpXbvRXfRkO380IoZrja7BmML8E6jEBmHhcRUQU_HPwYYw2vV0P-kK-m-IEBnMH3L1JlV8Jf82vLFwyO4V_b2tJ1X85bhP8pJZv0ae5pKYIBcj-PbpEwdjei4qFy6PWGLjw-LmJVq14K2Kgmcmb9PWL1i1prv_0ua8bFBuUCGu3_PiFHBOH_mDcPJZIHsM7YMQ-9eEAt665D6VFYHcARmJPOSdXjWYQTiTuQSmsxSSEw3PJrabOUcvcuFBjPOjRN4uhJ6cfQ_cD7PTCUFHj-vayU7ozW41ZYQooAQdpd7QBqWQxa5YR45aCFB-QYfnsltPCa63aT28muPMb5VYJ0gdG4KjXEdwjtPxW_PgOEmPQDEllHSfLdeneMFD-EspgdUOPTYWc609Z8PiGLopv-QxNwcyaI9a98w-lMMMVYwFLZvdSyM9wfr9OmSTMPfdaVcda3LXNRY8K6NZXRiyf8ENSOXqwYQdEETApMexCuQc6L-V4J66A=w528-h396-s-no?authuser=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49378" y="4498252"/>
            <a:ext cx="2926371" cy="2194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 descr="https://lh3.googleusercontent.com/e9nkn81SFAembvmVfAQmmFXcv3vc9ITJjoJ9YhS7j00ysbV51j5nTQvGiU4leFV0Iw7Kaay_IpH05dtlczGfOi9pnnnAAsr9-QFjnHJ3n8fb-x6fjHhfPwngK8AjSh-tmVysCg8od75QZTBZBpls5TLg6WaE_e0O7sNlDU1Eq3qHuG_c4VLVIeDhxELgRXj_rPhw83TdSfs65EhgAZBRmkvwXej11ZkgF4VteYWwMpXHpYN-qMrDpz9kFwy1LKxCYDWe5i7su-CUl3ZV5b3V9kG7hy5JEXvstO2SSGUZpTlq0ByKCqBLiSG6n4yvaPuWts-4hZOHgav1sDauYQEaRLZlZYc9spCEKnCViLxnQH2PdrZCVwdQ5Drg8XAIs6QS4_9zh_Pott6cgXSIbScqJR7ohXAheSqwPWzcomaHford1Qk8JLdI3Z-wfD7kggHP2twHevf90Zmj3JRzLeiDYnBtFALXZ1IrZE2KgYfgw1mLr766fDCU9ovhe6BneiaghKp4iWX5OiaJd7IWec4EA3JqXYjg7P7m5uVBw2Ydg8BM1mPtRpyCZ8gdD5FCbDHT-Qf_awwL7NUAal7Wk7FjfxkEWUMKBtRK7kPxw1heSJKHS02__i6eriH5BqDYsGpJQomTglnYHDupGEr-1iAmx-aQU4sGcJxr4DEeMgyX3V-7RoG5o0mizpqJvgmPRkU8virnWIB5pmUSc4Y_0h1kz11f7CQwJyPRgr_atGw47uRhMIUxc6VPn8hIIXdHlrmYeleDuq1h1mjele3-q6PzYWvETh-JifKCMCcn0iBf9zpAaMl2PeoUbo0hmKq2meOwp1RVPWmnP1SsivfuoGLVVTtqua6PTDZ2hRqr7ctZrg7KMspETnSa9CmlvuzWYRfHfZz-MMesnalGCDh5m3l8ETOANJOnFs7iu8S7SSRPGNE_amMEpC4lnIA-hedx047S908WsZhKbDeGTb0mfB3yxg=w528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30941" y="4452527"/>
            <a:ext cx="2926371" cy="2194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https://lh3.googleusercontent.com/wPjqXvMOyqyr60wpRwIS6OPUjWxIPlNF_OU18jRo6me9Q-FJH_JyXYQILXvG9AG6nRC3Y8wMoR3nCNYaXjc3mn_lckgfpBpOmKhVtG4vDih8AJYbVDM7gjAa-BYODS1qqRRgJ2TitewjWVJT-0Z4KWrSQpYq1_tHvJPLuDxQVsVqDFxgkerl9kKQ9oOKQfAm92jVbZzTBUhf3vMP-rEN4-PrCoPxzlHDkUKa9qu0Hcg0alkQ15C6b7aCIOZzDr_5WeqJ79iLMY15XiFgQinuZXlMxFGixvEcGQrFyOkokLqi2B-3R9_xfpMe8RtOxSM3VVXcWb_KR2j0odjOjSf7-U3oeXIOxdf24uBHq36SFVd_mg5hRXhxoID4UErxax1wvsZnHHxuczb72wfSXJXjgi_mQup-5k1tgFs_hWpNH_uJetMCluu3-pt8uRUWd4AKPsFS_B6cNgvW6UyAPxquZGPBc1Qxwb0g6PHaRHaj2HdPZhccRVbGbeQns59TNtmkUNM3-XE0Ie93G72Ta4EGw5vakJ7HdiTRHmHWHeDNbO80-8RqoKFyGkQ3n5Fd7M2Bv9iucQm8WmFXQRXHSvqnvZ9gsVmAhWs36sPq_O_xKghYXk24eC6PZd4VBJNqUNs3ct8wuHJS6MFyosN8IdmeUqWG-JLNfMlWiHALsXHDhZIFKIYpEhIKBajIt5Ij3a4170DwA1eAp3uX0sFfH6kyUioxmuaT4BYyz31NcKxebk0VPzOwVwKtZ4Bbxyrh12ti93131DgMCqwTnhsrh_MrjeSZl2z-LUpg7V52nHlDbZJSUIoT8wTVsLSEQ_RPv7ZChsJeL_IUVSQ7dRsWuXWwhQgPdg2i3w-DbBsxbJnoaJtbbgXMnoTqNBrf-AliWJGzzfVVZBlP8yDIqrkuRMmDUiOKNd0f3Ap7YO6tCBgjgX3TmmJfF4I8yUhph5hbDhkbZOtTAEWA4xSzq3H8MSP49w=w297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53678" y="226992"/>
            <a:ext cx="2362016" cy="3149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 descr="https://lh3.googleusercontent.com/QYv98t6luN9sr_M_8xhw6oAF9Jid7QVjZ6Sf5i0O-DK9wDa9z8J2vpsu2k-EhGNXOHYmarcdpn-PwHi6_epJsW5GMGl2NVqFZlwo1kme68W4M3wxxRu4bPBJxOAgpjhLJ11dyn3a2S27QnaIQuzjLt-CEi4EmhT9gxTMRXAAc3rJUlcnEtT_Z12rVmZDtPWqdBaMajdzVo6T3WkmRH21kMj2UwYGTXaI7Yge1Q5dYxR3hzAiA7TNt59MjIRBbMG_JPP9ExHmjvrHgnhygzad7Ef1ETpAcsffJo2iAK6rnwZPIghoMEkI3qrHg_Rp8guvje-yTHxxP-QBvcO3jG2dd7RC3aW9u9NG-E1GrLQB0ilA_QdwIOohhKXMYz_8CZ2LboB5l2YJRhBlKr9yUmIDomrWVR4va4WC8SFOVIVWMlg3LvM7EovdXPxevjIJsnb1PU-zkfUiXu-FrFjLlBf5bGT3QEnqEBmZGSk4Zpby5kB5qOMKHkYU8LFaBrGNjuyBazQEEMCUdfwtoENnME6CwhJ55GHLCxthC_EKvqEYDpk9yQP0H78v5AeFDmtekRUQZSe8P3jI4YBOJUKxloGJ2ptBTmg6XNa7svF_D833oOWHX6aYpmNBXSsOnlof4hgwUti_ipF3KnR4zlc64Dcji4KnetzgMHkmJChmgQ8GoGvVJiKSGXaG72ZCP6qwUgUFhh1etYNeLR3j6To2ZcV3GJgxvB6AnKlH2u1O30HxfaV6kvUOTeaHPHC1uvWfBHlape42jk0xg-G3rdzb4IYx5PFvSJ1qI99NBWLHgRe6Nbh7yoyfwAgg0GShjArTicz1T85S2s3Zm_MBji9uTW-2zH4ytNCc9S6Oak36K0RmiMmNtcS4qJLv02lOYZhBAvXhagX1h10d6hEWA7B18WO-cWd2E7YjrBnqeI1lW-rGm1StKiFEb32_tte1dzcJB3J_hzi1ZwDYS0wzjLlFKb5QLQ=w528-h396-s-no?authuser=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920029" y="227930"/>
            <a:ext cx="2182271" cy="16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 descr="https://lh3.googleusercontent.com/pw/AJFCJaVeeCpXx3RifTTs_G5ZtONJqT8xaAIDvJMo9OV0PH9hxrDz9H0ZwX6G1ONnDqR13unfwLGbFstOQ07X0CVR2k7O8isUsHc6lOIKWyC2ibHV808ubViltg_68XmbIJYKbBFtUvJ5BexWAfnUpobiNDLyeg=w528-h396-s-no?authuser=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244588" y="226992"/>
            <a:ext cx="2106885" cy="1580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928" y="1875957"/>
            <a:ext cx="1923610" cy="2220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11658" y="2125813"/>
            <a:ext cx="2609850" cy="194933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">
            <a:hlinkClick r:id="rId4" action="ppaction://hlinksldjump"/>
          </p:cNvPr>
          <p:cNvSpPr/>
          <p:nvPr/>
        </p:nvSpPr>
        <p:spPr>
          <a:xfrm>
            <a:off x="2478882" y="432798"/>
            <a:ext cx="1465552" cy="1079360"/>
          </a:xfrm>
          <a:prstGeom prst="wedgeRoundRectCallout">
            <a:avLst>
              <a:gd name="adj1" fmla="val -6388"/>
              <a:gd name="adj2" fmla="val -74816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staff support my child?</a:t>
            </a:r>
            <a:endParaRPr/>
          </a:p>
        </p:txBody>
      </p:sp>
      <p:sp>
        <p:nvSpPr>
          <p:cNvPr id="101" name="Google Shape;101;p2">
            <a:hlinkClick r:id="rId5" action="ppaction://hlinksldjump"/>
          </p:cNvPr>
          <p:cNvSpPr/>
          <p:nvPr/>
        </p:nvSpPr>
        <p:spPr>
          <a:xfrm>
            <a:off x="284013" y="375367"/>
            <a:ext cx="2071260" cy="1217906"/>
          </a:xfrm>
          <a:prstGeom prst="wedgeRoundRectCallout">
            <a:avLst>
              <a:gd name="adj1" fmla="val -53611"/>
              <a:gd name="adj2" fmla="val -61618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training are the staff supporting my child with SEND had or having?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2" name="Google Shape;102;p2">
            <a:hlinkClick r:id="rId6" action="ppaction://hlinksldjump"/>
          </p:cNvPr>
          <p:cNvSpPr/>
          <p:nvPr/>
        </p:nvSpPr>
        <p:spPr>
          <a:xfrm>
            <a:off x="2170506" y="4324897"/>
            <a:ext cx="1602367" cy="1352414"/>
          </a:xfrm>
          <a:prstGeom prst="wedgeRoundRectCallout">
            <a:avLst>
              <a:gd name="adj1" fmla="val 98056"/>
              <a:gd name="adj2" fmla="val 5251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>
            <a:hlinkClick r:id="rId6" action="ppaction://hlinksldjump"/>
          </p:cNvPr>
          <p:cNvSpPr/>
          <p:nvPr/>
        </p:nvSpPr>
        <p:spPr>
          <a:xfrm>
            <a:off x="2183019" y="4361509"/>
            <a:ext cx="1621193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staff get extra help from experts outside if they need to?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4" name="Google Shape;104;p2">
            <a:hlinkClick r:id="rId7" action="ppaction://hlinksldjump"/>
          </p:cNvPr>
          <p:cNvSpPr/>
          <p:nvPr/>
        </p:nvSpPr>
        <p:spPr>
          <a:xfrm>
            <a:off x="8319004" y="1677926"/>
            <a:ext cx="2393055" cy="1066861"/>
          </a:xfrm>
          <a:prstGeom prst="wedgeRoundRectCallout">
            <a:avLst>
              <a:gd name="adj1" fmla="val -27126"/>
              <a:gd name="adj2" fmla="val -110515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>
            <a:hlinkClick r:id="rId7" action="ppaction://hlinksldjump"/>
          </p:cNvPr>
          <p:cNvSpPr/>
          <p:nvPr/>
        </p:nvSpPr>
        <p:spPr>
          <a:xfrm>
            <a:off x="8312624" y="1734304"/>
            <a:ext cx="2399435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is the decision made about what type and how much support my child will receive?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6" name="Google Shape;106;p2">
            <a:hlinkClick r:id="rId8" action="ppaction://hlinksldjump"/>
          </p:cNvPr>
          <p:cNvSpPr/>
          <p:nvPr/>
        </p:nvSpPr>
        <p:spPr>
          <a:xfrm>
            <a:off x="268762" y="3575515"/>
            <a:ext cx="1684730" cy="982630"/>
          </a:xfrm>
          <a:prstGeom prst="wedgeRoundRectCallout">
            <a:avLst>
              <a:gd name="adj1" fmla="val -60278"/>
              <a:gd name="adj2" fmla="val -68657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>
            <a:hlinkClick r:id="rId8" action="ppaction://hlinksldjump"/>
          </p:cNvPr>
          <p:cNvSpPr txBox="1"/>
          <p:nvPr/>
        </p:nvSpPr>
        <p:spPr>
          <a:xfrm>
            <a:off x="190067" y="3606975"/>
            <a:ext cx="176342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you know if my son/daughter needs extra help?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8" name="Google Shape;108;p2">
            <a:hlinkClick r:id="rId9" action="ppaction://hlinksldjump"/>
          </p:cNvPr>
          <p:cNvSpPr/>
          <p:nvPr/>
        </p:nvSpPr>
        <p:spPr>
          <a:xfrm>
            <a:off x="4068044" y="92254"/>
            <a:ext cx="1903266" cy="1183824"/>
          </a:xfrm>
          <a:prstGeom prst="wedgeRoundRectCallout">
            <a:avLst>
              <a:gd name="adj1" fmla="val 87501"/>
              <a:gd name="adj2" fmla="val -22905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>
            <a:hlinkClick r:id="rId9" action="ppaction://hlinksldjump"/>
          </p:cNvPr>
          <p:cNvSpPr/>
          <p:nvPr/>
        </p:nvSpPr>
        <p:spPr>
          <a:xfrm>
            <a:off x="3944434" y="192704"/>
            <a:ext cx="2137500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should I do if I think my child may have special educational needs?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0" name="Google Shape;110;p2">
            <a:hlinkClick r:id="rId10" action="ppaction://hlinksldjump"/>
          </p:cNvPr>
          <p:cNvSpPr/>
          <p:nvPr/>
        </p:nvSpPr>
        <p:spPr>
          <a:xfrm>
            <a:off x="120356" y="4929203"/>
            <a:ext cx="1722299" cy="1038829"/>
          </a:xfrm>
          <a:prstGeom prst="wedgeRoundRectCallout">
            <a:avLst>
              <a:gd name="adj1" fmla="val 9723"/>
              <a:gd name="adj2" fmla="val 95875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>
            <a:hlinkClick r:id="rId10" action="ppaction://hlinksldjump"/>
          </p:cNvPr>
          <p:cNvSpPr/>
          <p:nvPr/>
        </p:nvSpPr>
        <p:spPr>
          <a:xfrm>
            <a:off x="75764" y="4932140"/>
            <a:ext cx="1766891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support will there be for my child’s overall well being?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2" name="Google Shape;112;p2">
            <a:hlinkClick r:id="rId11" action="ppaction://hlinksldjump"/>
          </p:cNvPr>
          <p:cNvSpPr/>
          <p:nvPr/>
        </p:nvSpPr>
        <p:spPr>
          <a:xfrm>
            <a:off x="348627" y="1903404"/>
            <a:ext cx="2006645" cy="1133122"/>
          </a:xfrm>
          <a:prstGeom prst="wedgeRoundRectCallout">
            <a:avLst>
              <a:gd name="adj1" fmla="val -59166"/>
              <a:gd name="adj2" fmla="val 55401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are your resources allocated and matched to my child’s needs?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3" name="Google Shape;113;p2">
            <a:hlinkClick r:id="rId12" action="ppaction://hlinksldjump"/>
          </p:cNvPr>
          <p:cNvSpPr/>
          <p:nvPr/>
        </p:nvSpPr>
        <p:spPr>
          <a:xfrm>
            <a:off x="2355273" y="5863809"/>
            <a:ext cx="1818783" cy="895523"/>
          </a:xfrm>
          <a:prstGeom prst="wedgeRoundRectCallout">
            <a:avLst>
              <a:gd name="adj1" fmla="val -83130"/>
              <a:gd name="adj2" fmla="val 13339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">
            <a:hlinkClick r:id="rId12" action="ppaction://hlinksldjump"/>
          </p:cNvPr>
          <p:cNvSpPr txBox="1"/>
          <p:nvPr/>
        </p:nvSpPr>
        <p:spPr>
          <a:xfrm>
            <a:off x="2367991" y="5953450"/>
            <a:ext cx="167888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can I get more information?</a:t>
            </a:r>
            <a:endParaRPr/>
          </a:p>
        </p:txBody>
      </p:sp>
      <p:sp>
        <p:nvSpPr>
          <p:cNvPr id="115" name="Google Shape;115;p2">
            <a:hlinkClick r:id="rId13" action="ppaction://hlinksldjump"/>
          </p:cNvPr>
          <p:cNvSpPr/>
          <p:nvPr/>
        </p:nvSpPr>
        <p:spPr>
          <a:xfrm>
            <a:off x="6856917" y="238499"/>
            <a:ext cx="1732902" cy="1090974"/>
          </a:xfrm>
          <a:prstGeom prst="wedgeRoundRectCallout">
            <a:avLst>
              <a:gd name="adj1" fmla="val -81944"/>
              <a:gd name="adj2" fmla="val 4484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">
            <a:hlinkClick r:id="rId12" action="ppaction://hlinksldjump"/>
          </p:cNvPr>
          <p:cNvSpPr txBox="1"/>
          <p:nvPr/>
        </p:nvSpPr>
        <p:spPr>
          <a:xfrm>
            <a:off x="6735891" y="306932"/>
            <a:ext cx="1853928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the curriculum be matched to my child’s needs?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7" name="Google Shape;117;p2">
            <a:hlinkClick r:id="rId14" action="ppaction://hlinksldjump"/>
          </p:cNvPr>
          <p:cNvSpPr/>
          <p:nvPr/>
        </p:nvSpPr>
        <p:spPr>
          <a:xfrm>
            <a:off x="6659583" y="1903404"/>
            <a:ext cx="1356443" cy="1070497"/>
          </a:xfrm>
          <a:prstGeom prst="wedgeRoundRectCallout">
            <a:avLst>
              <a:gd name="adj1" fmla="val -6388"/>
              <a:gd name="adj2" fmla="val -74816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accessible is Meadowside School?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8" name="Google Shape;118;p2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0434864" y="222913"/>
            <a:ext cx="1697422" cy="169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686674" y="5148587"/>
            <a:ext cx="3810000" cy="160972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">
            <a:hlinkClick r:id="rId17" action="ppaction://hlinksldjump"/>
          </p:cNvPr>
          <p:cNvSpPr/>
          <p:nvPr/>
        </p:nvSpPr>
        <p:spPr>
          <a:xfrm>
            <a:off x="6081934" y="3091737"/>
            <a:ext cx="2414740" cy="994580"/>
          </a:xfrm>
          <a:prstGeom prst="wedgeRoundRectCallout">
            <a:avLst>
              <a:gd name="adj1" fmla="val 85278"/>
              <a:gd name="adj2" fmla="val -54579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">
            <a:hlinkClick r:id="rId17" action="ppaction://hlinksldjump"/>
          </p:cNvPr>
          <p:cNvSpPr/>
          <p:nvPr/>
        </p:nvSpPr>
        <p:spPr>
          <a:xfrm>
            <a:off x="5872537" y="3036526"/>
            <a:ext cx="2576946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I know how my child is doing and how will you help me to support my child’s learning?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2" name="Google Shape;122;p2">
            <a:hlinkClick r:id="rId18" action="ppaction://hlinksldjump"/>
          </p:cNvPr>
          <p:cNvSpPr/>
          <p:nvPr/>
        </p:nvSpPr>
        <p:spPr>
          <a:xfrm>
            <a:off x="9454759" y="3115120"/>
            <a:ext cx="2446626" cy="1209777"/>
          </a:xfrm>
          <a:prstGeom prst="wedgeRoundRectCallout">
            <a:avLst>
              <a:gd name="adj1" fmla="val 59167"/>
              <a:gd name="adj2" fmla="val 79158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2">
            <a:hlinkClick r:id="rId18" action="ppaction://hlinksldjump"/>
          </p:cNvPr>
          <p:cNvSpPr/>
          <p:nvPr/>
        </p:nvSpPr>
        <p:spPr>
          <a:xfrm>
            <a:off x="9407568" y="3149618"/>
            <a:ext cx="2608981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my child be included in activities outside the classroom, including educational offsite visits?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4" name="Google Shape;124;p2">
            <a:hlinkClick r:id="rId19" action="ppaction://hlinksldjump"/>
          </p:cNvPr>
          <p:cNvSpPr/>
          <p:nvPr/>
        </p:nvSpPr>
        <p:spPr>
          <a:xfrm>
            <a:off x="9181026" y="4765829"/>
            <a:ext cx="2513303" cy="1264377"/>
          </a:xfrm>
          <a:prstGeom prst="wedgeRoundRectCallout">
            <a:avLst>
              <a:gd name="adj1" fmla="val 40158"/>
              <a:gd name="adj2" fmla="val 92816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">
            <a:hlinkClick r:id="rId19" action="ppaction://hlinksldjump"/>
          </p:cNvPr>
          <p:cNvSpPr/>
          <p:nvPr/>
        </p:nvSpPr>
        <p:spPr>
          <a:xfrm>
            <a:off x="9175398" y="4946832"/>
            <a:ext cx="2518931" cy="1083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external specialist services and expertise are available or accessed at Meadowside?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6" name="Google Shape;126;p2">
            <a:hlinkClick r:id="rId20" action="ppaction://hlinksldjump"/>
          </p:cNvPr>
          <p:cNvSpPr/>
          <p:nvPr/>
        </p:nvSpPr>
        <p:spPr>
          <a:xfrm>
            <a:off x="4802425" y="4348881"/>
            <a:ext cx="2463358" cy="1028687"/>
          </a:xfrm>
          <a:prstGeom prst="wedgeRoundRectCallout">
            <a:avLst>
              <a:gd name="adj1" fmla="val 87501"/>
              <a:gd name="adj2" fmla="val -22905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">
            <a:hlinkClick r:id="rId20" action="ppaction://hlinksldjump"/>
          </p:cNvPr>
          <p:cNvSpPr/>
          <p:nvPr/>
        </p:nvSpPr>
        <p:spPr>
          <a:xfrm>
            <a:off x="4760859" y="4426526"/>
            <a:ext cx="2576946" cy="835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Meadowside help with transitions to the school, initially and later?</a:t>
            </a:r>
            <a:endParaRPr sz="1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8" name="Google Shape;128;p2"/>
          <p:cNvSpPr txBox="1"/>
          <p:nvPr/>
        </p:nvSpPr>
        <p:spPr>
          <a:xfrm>
            <a:off x="2190741" y="1635216"/>
            <a:ext cx="47869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Click on a question to find out more information </a:t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"/>
          <p:cNvSpPr/>
          <p:nvPr/>
        </p:nvSpPr>
        <p:spPr>
          <a:xfrm>
            <a:off x="318655" y="392689"/>
            <a:ext cx="2563090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4" name="Google Shape;134;p3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135" name="Google Shape;135;p3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" name="Google Shape;136;p3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dirty="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37" name="Google Shape;137;p3"/>
          <p:cNvSpPr/>
          <p:nvPr/>
        </p:nvSpPr>
        <p:spPr>
          <a:xfrm>
            <a:off x="207818" y="533686"/>
            <a:ext cx="2673927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training are the staff supporting my child with SEND had or having?</a:t>
            </a:r>
            <a:endParaRPr/>
          </a:p>
        </p:txBody>
      </p:sp>
      <p:sp>
        <p:nvSpPr>
          <p:cNvPr id="138" name="Google Shape;138;p3"/>
          <p:cNvSpPr txBox="1"/>
          <p:nvPr/>
        </p:nvSpPr>
        <p:spPr>
          <a:xfrm>
            <a:off x="3799840" y="26094"/>
            <a:ext cx="7826722" cy="3000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Meadowside staff, including teachers, teaching assistants and other staff have regular and up to date training in: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Team Teach, positive handling and behaviour management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 Protection and Safeguarding, including PREVENT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Makaton – Foundation level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Autism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Moving and Handling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39" name="Google Shape;139;p3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140" name="Google Shape;140;p3">
              <a:hlinkClick r:id="rId5" action="ppaction://hlinksldjump"/>
            </p:cNvPr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3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2" name="Google Shape;142;p3"/>
          <p:cNvSpPr txBox="1"/>
          <p:nvPr/>
        </p:nvSpPr>
        <p:spPr>
          <a:xfrm>
            <a:off x="3799840" y="2979964"/>
            <a:ext cx="6294496" cy="4385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staff have additional specialist training in: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Rebound Therapy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Makaton – Advanced Level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Autism (Autism Education Trust)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Emergency Pool Response (EPR)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Team Teach – Tutor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Moving and Handling- Tutor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Defibrilator use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First Aid – deeper level</a:t>
            </a:r>
            <a:endParaRPr/>
          </a:p>
          <a:p>
            <a:pPr marL="2857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3" name="Google Shape;143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956449" y="1834970"/>
            <a:ext cx="1670113" cy="814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3" descr="Makaton Friendly - Over The Rainbow Day Nursery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94336" y="3065563"/>
            <a:ext cx="1450189" cy="1450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3" descr="https://lh3.googleusercontent.com/pw/AJFCJaW6dN8SM1Uv3i98O_D-E7AmOtdGll5c5G7tBaMkhnR1pf1ZrfGnRAZdcASciyRhHy4s83uUJrMLtY99ex0HpixVMh-50FZam0W3Bq_jzW0nyPOoV150FRoKWrIvJvUjj5DwIaB08Z2n4c3vMFNbFzUh4Q=w297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05744" y="3166412"/>
            <a:ext cx="2367394" cy="3156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3" descr="https://lh3.googleusercontent.com/pw/AJFCJaVeYzf_-dhJVCncn4RZZkzaW45ShRkAAocpnzyzQoO2OzpN75qfZsRu79nPKIvDE4daLdiJ-LImEzauBH1UHJ60J8QAEtuoH9msRYzARBbdP5SaU1uk1Znuf7bmc_lwhCTZs7SZXugCItUwhbYp7eRM=w297-h396-s-no?authuser=0"/>
          <p:cNvPicPr preferRelativeResize="0"/>
          <p:nvPr/>
        </p:nvPicPr>
        <p:blipFill rotWithShape="1">
          <a:blip r:embed="rId9">
            <a:alphaModFix/>
          </a:blip>
          <a:srcRect t="16191"/>
          <a:stretch/>
        </p:blipFill>
        <p:spPr>
          <a:xfrm>
            <a:off x="8036935" y="3790657"/>
            <a:ext cx="1837027" cy="205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"/>
          <p:cNvSpPr txBox="1"/>
          <p:nvPr/>
        </p:nvSpPr>
        <p:spPr>
          <a:xfrm>
            <a:off x="554181" y="623521"/>
            <a:ext cx="21613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staff support my child?</a:t>
            </a:r>
            <a:endParaRPr/>
          </a:p>
        </p:txBody>
      </p:sp>
      <p:sp>
        <p:nvSpPr>
          <p:cNvPr id="152" name="Google Shape;152;p4"/>
          <p:cNvSpPr/>
          <p:nvPr/>
        </p:nvSpPr>
        <p:spPr>
          <a:xfrm>
            <a:off x="387928" y="392689"/>
            <a:ext cx="2327563" cy="1123595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3" name="Google Shape;153;p4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154" name="Google Shape;154;p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" name="Google Shape;155;p4">
              <a:hlinkClick r:id="rId4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u="sng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  <a:hlinkClick r:id="rId4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56" name="Google Shape;156;p4"/>
          <p:cNvSpPr txBox="1"/>
          <p:nvPr/>
        </p:nvSpPr>
        <p:spPr>
          <a:xfrm>
            <a:off x="3683376" y="326097"/>
            <a:ext cx="7826700" cy="53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Pastoral staff team, in consultation with parents will produce a PLIM (person learning intention map).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coordinators are </a:t>
            </a:r>
            <a:r>
              <a:rPr lang="en-GB" sz="18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qualified teachers who plan and prepare schemes of work, targets and individualised learning outcomes for every child. Interventions, such as 1-1 support, may take place for children not reaching expected targets.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school has two Higher Level Teaching Assistants (HLTA) who lead and cover lessons under the supervision of teachers.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pastoral classes are led by a qualified teacher and supported by 1 or more Teaching Assistants ranging from Level 1 to Level 3.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Family Support Worker supports with Attendance and signposts families to further support.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57" name="Google Shape;157;p4"/>
          <p:cNvGrpSpPr/>
          <p:nvPr/>
        </p:nvGrpSpPr>
        <p:grpSpPr>
          <a:xfrm>
            <a:off x="8456354" y="5867761"/>
            <a:ext cx="1636136" cy="803564"/>
            <a:chOff x="10210800" y="4862945"/>
            <a:chExt cx="1636136" cy="803564"/>
          </a:xfrm>
        </p:grpSpPr>
        <p:sp>
          <p:nvSpPr>
            <p:cNvPr id="158" name="Google Shape;158;p4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4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60" name="Google Shape;160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326402" y="5225375"/>
            <a:ext cx="1927925" cy="144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4" descr="https://lh3.googleusercontent.com/pw/AJFCJaVZrMyFBUn_qet_qZPsp3ED4cjFUfBNXjOEE0N4Wk4c9BqXTjf5Mq2WZdydWm4STeTy670URvEJ7AFZc1fGE3VfduHrgWtbjla6glddnbqDc1LFt-b5uyq4x5TQXBEvH11EbzMtGdZjHXaLM8W4q17ABg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58930" y="2890794"/>
            <a:ext cx="2694637" cy="359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Google Shape;166;p5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167" name="Google Shape;167;p5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8" name="Google Shape;168;p5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69" name="Google Shape;169;p5"/>
          <p:cNvSpPr txBox="1"/>
          <p:nvPr/>
        </p:nvSpPr>
        <p:spPr>
          <a:xfrm>
            <a:off x="3799840" y="1293234"/>
            <a:ext cx="7826722" cy="216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Speak to your child’s current school.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Contact your GP and request an assessment.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children at Meadowside School have an EHCP (Education Health &amp; Care Plan). If you feel that the EHCP requires amending, contact the Pastoral Tutor.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70" name="Google Shape;170;p5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171" name="Google Shape;171;p5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5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</a:t>
              </a: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question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3" name="Google Shape;173;p5">
            <a:hlinkClick r:id="rId6" action="ppaction://hlinksldjump"/>
          </p:cNvPr>
          <p:cNvSpPr/>
          <p:nvPr/>
        </p:nvSpPr>
        <p:spPr>
          <a:xfrm>
            <a:off x="351201" y="193964"/>
            <a:ext cx="2020383" cy="1567215"/>
          </a:xfrm>
          <a:prstGeom prst="wedgeRoundRectCallout">
            <a:avLst>
              <a:gd name="adj1" fmla="val 87501"/>
              <a:gd name="adj2" fmla="val -22905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>
            <a:hlinkClick r:id="rId6" action="ppaction://hlinksldjump"/>
          </p:cNvPr>
          <p:cNvSpPr/>
          <p:nvPr/>
        </p:nvSpPr>
        <p:spPr>
          <a:xfrm>
            <a:off x="292642" y="193964"/>
            <a:ext cx="2137500" cy="1663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should I do if I think my child may have special educational needs?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5" name="Google Shape;175;p5" descr="https://lh3.googleusercontent.com/xWB4w5iKS03bO0DpGUSfA2hNsEkQDpmLsjCbRSDL6ykXcitIVWaY-6BekdV-r_6TzCB9ldzKAkdsx5OrmD4ahLl4euHgZkycWmSPONmOB8DUhWYmtTQvOz6fgHEW6BjrRKwIIYSYNIBe1r1a5vZJqxGp8s34Dq3ar5Iwk7d7ZBY129wceh3JmmL4k04E-qVcD_Q-szJue81GaLlVVV5NV-Amfi3Twh0ksPtd8JgzhSv1lKhM2Fgc0qfzW-RZ8fXQQtWrXVx3sIQegPy2jfleoPgntmSZ6SgV3sAFTEb7-eaNypjUMm5kdU9wL9-YIWyvFjjGbcz59_mtc6LjmTQJmu9Yh8773A2KT35dgJIRy-j1iw5BUVrCE18-kXTNQrz_AuFCKf5aNmuq6A7Nq_r7hChrcIajsaDXCxXVpT_DGe_nUEA9l7VeDN0lkbSOWBYFl2rWHewM5SqC6vSaADcVAMLRE1RJUBhezve3B2usohh1-bQDiexo7RzYiwvd99RiVXfZhX5kXZdbWsH7zjGCQclYzO2SS0n9iat_p8hk0rDDCtm0ylDHWREKGbfnFE5unod5FvBxCnbFLTnzlq8HytYPIl_8qVR4wkUbtbn23cXiMbDbz_1zJbq-kwJyAhWoJtoE0d36mn3qUchdQmyzuhhpD9mxvzf-Dk4Dqzj3-fTEg5pwMJigDkdaHg0LJ2bOKvgTT0JznWpVMVj4Fz-RVWO0pMh8wqtLXU3AgqeXfNVgcxHxLOg0HaCArDf-90o3xMSmXPm0z9-1JJMF0W80ZI1Qy18oPJRAmqOot21uVyX0Rih2F8Z1UXwZskOku2L9ecTN82X5b-rXGRNE6YkSXDbCzUkIVpYAFA9I6PF0C2K9QP0cJBG81UkazVWio6g8uZiT__-GdS4S0bHaSuZmPEFf2ISScwhiuLcyKgwq-uv5XfBmpzsAF8JPfO3mnHxjQLd8kUAHfa-UsjfZW0cexg=w328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02240" y="2028101"/>
            <a:ext cx="2533191" cy="3058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5" descr="https://lh3.googleusercontent.com/pw/AJFCJaWDDmItvT_JmVysEh4LYQkKb5ayRZdBDg5dt1ITyzwE6SpKAOxEfdbNAQKSDyK-0RBnBBSOcQT2LnkSJTgDTMMFv6P34f4P1-iSCluYucquMILrNEPRo8JWuO55luqqi5eh6dYg87SXy_ZgzmIvuXUS=w347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711315" y="3687467"/>
            <a:ext cx="2448542" cy="2794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Google Shape;181;p6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182" name="Google Shape;182;p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3" name="Google Shape;183;p6">
              <a:hlinkClick r:id="rId4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84" name="Google Shape;184;p6"/>
          <p:cNvSpPr txBox="1"/>
          <p:nvPr/>
        </p:nvSpPr>
        <p:spPr>
          <a:xfrm>
            <a:off x="3143178" y="304721"/>
            <a:ext cx="6108300" cy="49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Curriculum coordinators set individual targets matched to each child.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Pastoral Team will devise an individualised timetable, in consultation with parents and the Assistant Head Teachers.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wide range of opportunities is available; some children access Woodchurch High School for inclusion in mainstream courses. Some children access work based learning opportunities in the community.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enrichment through on site theatre events, musicians and sports coaches.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5" name="Google Shape;185;p6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186" name="Google Shape;186;p6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6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8" name="Google Shape;188;p6">
            <a:hlinkClick r:id="rId6" action="ppaction://hlinksldjump"/>
          </p:cNvPr>
          <p:cNvSpPr/>
          <p:nvPr/>
        </p:nvSpPr>
        <p:spPr>
          <a:xfrm>
            <a:off x="216578" y="290399"/>
            <a:ext cx="2360366" cy="1372145"/>
          </a:xfrm>
          <a:prstGeom prst="wedgeRoundRectCallout">
            <a:avLst>
              <a:gd name="adj1" fmla="val 72349"/>
              <a:gd name="adj2" fmla="val 94709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6">
            <a:hlinkClick r:id="rId7" action="ppaction://hlinksldjump"/>
          </p:cNvPr>
          <p:cNvSpPr txBox="1"/>
          <p:nvPr/>
        </p:nvSpPr>
        <p:spPr>
          <a:xfrm>
            <a:off x="216578" y="358834"/>
            <a:ext cx="222182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the curriculum be matched to my child’s needs?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0" name="Google Shape;190;p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43178" y="5474820"/>
            <a:ext cx="7046335" cy="122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6" descr="https://lh3.googleusercontent.com/FB33hbEEvqIYFbFR6W3NspnDP-TOmsFJYvbXABVYvQ_4b21MmINn1Pi5rBqz5tn15yj23mfS360UK3jkNB7WGXNyJrPvTf2e1JZN9fogsS55JkVxJPZv_f5QKofx16mwmR7x0NDzhN-D405rdFPOsdP693YP4NXOfaDwce3mZ2VorOGOoxGcCJuiV7jq3sSZ0Xf8SgPd-4dET5dn8wxVk_B6wm5G0IjM2eHHeL4oA4dQi7ojYotK_T5giSmsoXhunHaipkSSWphIWizO_VpJmk8cuewHr8ai4u6Zae49WE1xJZ3hAxjdDTmq_CiPCfYdxFal0t3Ztf4q5NbClnxf92jhAN9emJYkysaQJOohWAwHOzfRVomLAs10po8y7TA8cgs-ggt-BKR58Ygw6ZzKbcuAd9RvKETOIwNk5fRiDJwk9hZV3cAWNk4CXxt8YDrLsDZH_NAwTMQjNrp9gv-Ew7xB8un1brH3kkwtm3bYWVg87qSzyN2JcQBI_4WAmIPMjhJ6tGXT05DaUwy56UIKfPqy1z7aLx_K_7cCk1T6zoHm6sAlZr9rR_YMWQ1U41acp1fDhfp9G6yfkzR905veqREfUoqY3gCnASIGBnOzbKsgnVBdMfAqYVkv6cdc3TGDQpPbN4QhCPpQdSGW-9PJlSKEQ1N2BrhxgT_7KXy8dAMmCa2Br1YJRv0Ns9_fk4_vcc3wNrRPiAIIcnUU-aY7u2ThjNcrLSHjW3NpgoAAYKkdNANFg4AjFSCA0x1JvJuJ2A3mHpxWxF1TRr7HSc8YRZb2i8IdQwmWt8MbqbY6kKnJ-iKPeOhk57nhOOg3pbhj82z2TZzAbTxr-rEpfGdQU790hWkLmRj9mvv8RWLZvbdYUrW7VbrYzR46WMER7WKjN6SX2SsjWwbEIPABdsGbw3WvWJr-lej51SpiHtHm7PxbT49B9LPHlLEKfnmycRClK63jxz8LCLiQIPzL95oD-g=w396-h396-s-no?authuser=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66659" y="2388758"/>
            <a:ext cx="2568772" cy="2568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6" descr="https://lh3.googleusercontent.com/xPcbMJ6LORYJUta6n0KMLmXPhGCrsrXUCltGqpsKR3e_ZpUZqESQPe22DHL89vb5wCOJv7tdPAke9EKunr79X9KL74OsizmJvaVjJHzGTqbRDP15vtGRGXvHa3gjhak5RFdNp4IPkeC7YXCbpAxhwQuZLSPY7T3XLIpQTPkcY4BG3C3Gk4UTgmak9d4D6J2zSyacoyHeBWGOJcRgZUmWmMNYW-m5PXqYH0ROKglDdyL_kLqwZCrKPZPc2_TUywa_82MRVvYMSfnGSBqZET0wftGCgIutRIEp5Fyt3nTVhkQ8R3b_4rlDsCsIWuil90npz_ux6ByxV0JbdIldnj-Ee1SNYuOkj6MIUdkMg542E5Yggv2XhBlNWWJ3mGoG1W09gVUuyH3a34MeGBUFvwi7R7SsV_LTp6a0txmDevysKbupmPWmvYX6A1LA3k7lP9S0GuBkZuSq6vwgu_Zkrz_nfyIvoF6huk7HyVCAQxzIDXfeQaKqmXa0bqFV5_WBmQHmeVQEBbWRLSoRXPp-H5Le0juFk3gq37S-swc0RH0owUGSB19yRQaKrx1I0cpBWNLgYs5SR45aVipFqCFdAx_rJM4TKdTjkUqkij185SzTjDjCfyh8y7uR4s61Ch9AhUzYTnhSJ0KPebaCihXp5tB-yEtXyg0lrVRkbsmSmM14FUBvt4wZ2jkh_VP0U4S8bb3zobg3cucS-UD-mdLiiSmcl7Kl1WuyEvoh9gSBQqIJ9PoOOszIW1Nyjckwx79m1WQp6xS08Nzf9mx9t0Zy7UpVnRKOpny84-0K0LO-ffD3NPH2fKiU_rnE_THB_kW-jwpeob9ccagxNXDf_XwUAUr4STsZm60zv1VhueghOWZQxs9dq35bP6syqvs-D91qfeuVm6DYagUpsfUQ0DDaAXkttF_yacQOgsBDFYs3FWxhaHfUFSqBbZfuzvsiVVuw99ji0zE2_ngKD9Arv9Y9TETQSA=w396-h396-s-no?authuser=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195739" y="749973"/>
            <a:ext cx="2651197" cy="265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197;p7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198" name="Google Shape;198;p7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" name="Google Shape;199;p7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00" name="Google Shape;200;p7"/>
          <p:cNvSpPr txBox="1"/>
          <p:nvPr/>
        </p:nvSpPr>
        <p:spPr>
          <a:xfrm>
            <a:off x="3700817" y="1406688"/>
            <a:ext cx="4831542" cy="3831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decisions regarding support are on a need by need basis, in partnership with parents and other professional agencies as appropriate.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Pupil Premium funding is used to overcome any barriers to learning, such as: to improve behaviour, relationships, self-esteem or any health or therapy issues.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01" name="Google Shape;201;p7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02" name="Google Shape;202;p7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7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4" name="Google Shape;204;p7">
            <a:hlinkClick r:id="rId6" action="ppaction://hlinksldjump"/>
          </p:cNvPr>
          <p:cNvSpPr/>
          <p:nvPr/>
        </p:nvSpPr>
        <p:spPr>
          <a:xfrm>
            <a:off x="355622" y="392689"/>
            <a:ext cx="2393055" cy="1491204"/>
          </a:xfrm>
          <a:prstGeom prst="wedgeRoundRectCallout">
            <a:avLst>
              <a:gd name="adj1" fmla="val 68642"/>
              <a:gd name="adj2" fmla="val 32696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7">
            <a:hlinkClick r:id="rId6" action="ppaction://hlinksldjump"/>
          </p:cNvPr>
          <p:cNvSpPr/>
          <p:nvPr/>
        </p:nvSpPr>
        <p:spPr>
          <a:xfrm>
            <a:off x="349242" y="406565"/>
            <a:ext cx="2399435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is the decision made about what type and how much support my child will receive?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6" name="Google Shape;206;p7" descr="https://lh3.googleusercontent.com/pw/AJFCJaU0VBgG383Ykc-g3-Rf9rkZqzzpOWde9bKYgJDmaIwW8vIXIciqZeaDxBrsOGObJLY_RU60SO1qEwCBBVxkMa77M4cifAluzE5mpdYTMNTIoFKskLMVQJPPmfrFTTY_n39H662nqs21ZaILHO5PDJ8k=w528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5622" y="3974128"/>
            <a:ext cx="3443380" cy="2582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7" descr="https://lh3.googleusercontent.com/pw/AJFCJaUriVXI_2h5-6qy-snT97HtNiVieCy0gHWX8esE0iL00vnm4QMvcdCYH_FUFMgxa4-mEhbzsXwZYetf7dJF5KFHwwNctERdHiz8xRMw2wO9d1YTv1Ma3yzDgUERwoeH_p2e6V1tcEac-Xj7RnN7D1O-=w528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732971" y="514006"/>
            <a:ext cx="3094203" cy="23206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Google Shape;212;p8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13" name="Google Shape;213;p8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4" name="Google Shape;214;p8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15" name="Google Shape;215;p8"/>
          <p:cNvSpPr txBox="1"/>
          <p:nvPr/>
        </p:nvSpPr>
        <p:spPr>
          <a:xfrm>
            <a:off x="3202146" y="1560577"/>
            <a:ext cx="7826722" cy="424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Ground floor layout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Wheelchair accessible throughout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Hoisting in all changing rooms, the Medical room and the Preformal Classroom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Height adjustable tables available.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Height adjustable worktops/sink/cooker in the Life Skills classroom.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Swimming/hydrotherapy pool, fully accessible throughout</a:t>
            </a:r>
            <a:endParaRPr/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16" name="Google Shape;216;p8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17" name="Google Shape;217;p8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8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9" name="Google Shape;219;p8">
            <a:hlinkClick r:id="rId6" action="ppaction://hlinksldjump"/>
          </p:cNvPr>
          <p:cNvSpPr/>
          <p:nvPr/>
        </p:nvSpPr>
        <p:spPr>
          <a:xfrm>
            <a:off x="355623" y="235527"/>
            <a:ext cx="2179234" cy="1188159"/>
          </a:xfrm>
          <a:prstGeom prst="wedgeRoundRectCallout">
            <a:avLst>
              <a:gd name="adj1" fmla="val 68642"/>
              <a:gd name="adj2" fmla="val 32696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8">
            <a:hlinkClick r:id="rId6" action="ppaction://hlinksldjump"/>
          </p:cNvPr>
          <p:cNvSpPr/>
          <p:nvPr/>
        </p:nvSpPr>
        <p:spPr>
          <a:xfrm>
            <a:off x="539206" y="392689"/>
            <a:ext cx="181206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accessible is Meadowside School?</a:t>
            </a:r>
            <a:endParaRPr/>
          </a:p>
        </p:txBody>
      </p:sp>
      <p:pic>
        <p:nvPicPr>
          <p:cNvPr id="221" name="Google Shape;221;p8" descr="https://lh3.googleusercontent.com/pw/AJFCJaXjH-44y8GcAuII-u1pXoUlDAU3j5yJMMUJ0JIep2EjoiFyyWvAe6k9TJcLILnhXD-oM-6AN8hLoLICvhi5SWqfCSogYInCh4OkJmrJBtFuYGnwbxuwtFOgU-3XmuFVVlnez13BDcOn6dQvydpAGxyXTg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96107" y="315386"/>
            <a:ext cx="1598428" cy="2131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8" descr="https://lh3.googleusercontent.com/pw/AJFCJaXfzk4R4S_BZWsFWlcs3PxxvHYpkDxjGyrmzJiLaP32PNoBo-CxMjTU3XwpUGmFppcUCQ6Bio1it426qjW5mcRHOKWTxc8cMqIxKgBj8wD4iZNND6dgRq20l7Wam3PIU_sWiFNGvttAWfrkbbRDoD2G7g=w297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50741" y="2861761"/>
            <a:ext cx="2828925" cy="3771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8" name="Google Shape;228;p9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29" name="Google Shape;229;p9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0" name="Google Shape;230;p9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31" name="Google Shape;231;p9"/>
          <p:cNvSpPr/>
          <p:nvPr/>
        </p:nvSpPr>
        <p:spPr>
          <a:xfrm>
            <a:off x="387928" y="496753"/>
            <a:ext cx="2576946" cy="1366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Meadowside help with transitions to the school, initially and later?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32" name="Google Shape;232;p9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33" name="Google Shape;233;p9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p9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5" name="Google Shape;235;p9"/>
          <p:cNvSpPr txBox="1"/>
          <p:nvPr/>
        </p:nvSpPr>
        <p:spPr>
          <a:xfrm>
            <a:off x="909968" y="2871889"/>
            <a:ext cx="8818622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</a:t>
            </a:r>
            <a:r>
              <a:rPr lang="en-GB" sz="18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from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Meadowside School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Links with the Independent Advice &amp; Guidance adviser begin in the Year 9 Annual Reviews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Careers Fairs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Links with Wirral Metropolitan College/out of borough colleges/Social Care.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Careers lessons.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6" name="Google Shape;236;p9"/>
          <p:cNvPicPr preferRelativeResize="0"/>
          <p:nvPr/>
        </p:nvPicPr>
        <p:blipFill rotWithShape="1">
          <a:blip r:embed="rId6">
            <a:alphaModFix/>
          </a:blip>
          <a:srcRect r="63503"/>
          <a:stretch/>
        </p:blipFill>
        <p:spPr>
          <a:xfrm>
            <a:off x="5319279" y="4520091"/>
            <a:ext cx="2569019" cy="2292836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9"/>
          <p:cNvSpPr txBox="1"/>
          <p:nvPr/>
        </p:nvSpPr>
        <p:spPr>
          <a:xfrm>
            <a:off x="3172692" y="392689"/>
            <a:ext cx="5375564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from Primary School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Early liaison between Meadowside and Primary feeder schools.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Activities arranged for Year 6 children to access at Meadowside e.g. </a:t>
            </a:r>
            <a:r>
              <a:rPr lang="en-GB" sz="18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Taster afternoons including cookery, swimming or sports.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Activities to engage parents e.g. </a:t>
            </a:r>
            <a:r>
              <a:rPr lang="en-GB" sz="18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social events/workshops</a:t>
            </a:r>
            <a:endParaRPr/>
          </a:p>
          <a:p>
            <a:pPr marL="2857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8" name="Google Shape;238;p9" descr="https://lh3.googleusercontent.com/pw/AJFCJaWIa48UPbKwFCUo3TEjRUGtQ8rAVcETjH9fMYEgYMI5v1bEau4feaRxvzmMO2uYufyzzixgI5gE9uNkNkfpdOPd3lenJnvfJt_Wayu_fUxOeJmDhsGwXLM6x2JLq9c89TNfZ4AugaAh5dOqmhu5O9eW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88150" y="496753"/>
            <a:ext cx="1693028" cy="2257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9" descr="https://lh3.googleusercontent.com/pw/AJFCJaVeeCpXx3RifTTs_G5ZtONJqT8xaAIDvJMo9OV0PH9hxrDz9H0ZwX6G1ONnDqR13unfwLGbFstOQ07X0CVR2k7O8isUsHc6lOIKWyC2ibHV808ubViltg_68XmbIJYKbBFtUvJ5BexWAfnUpobiNDLyeg=w528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21254" y="4713402"/>
            <a:ext cx="2573850" cy="1930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612144" y="5167878"/>
            <a:ext cx="1428750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 dir="out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0"/>
          <p:cNvSpPr/>
          <p:nvPr/>
        </p:nvSpPr>
        <p:spPr>
          <a:xfrm>
            <a:off x="387928" y="152400"/>
            <a:ext cx="2493817" cy="1814945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6" name="Google Shape;246;p10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47" name="Google Shape;247;p10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" name="Google Shape;248;p10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49" name="Google Shape;249;p10"/>
          <p:cNvSpPr/>
          <p:nvPr/>
        </p:nvSpPr>
        <p:spPr>
          <a:xfrm>
            <a:off x="150471" y="228202"/>
            <a:ext cx="2731274" cy="1663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I know how my child is doing and how will you help me to support my child’s learning?</a:t>
            </a:r>
            <a:endParaRPr/>
          </a:p>
        </p:txBody>
      </p:sp>
      <p:sp>
        <p:nvSpPr>
          <p:cNvPr id="250" name="Google Shape;250;p10"/>
          <p:cNvSpPr txBox="1"/>
          <p:nvPr/>
        </p:nvSpPr>
        <p:spPr>
          <a:xfrm>
            <a:off x="2866174" y="1606728"/>
            <a:ext cx="7826722" cy="466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Pastoral Team will liaise closely with you, by phone, via Class Dojo or by reporting progress in the Home School Book.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Termly opportunities for Consultation, with Subject Leaders, Pastoral Tutors or other professionals.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Special Events, such as our Showcase Day, where parents are invited in to join in with activities and talk to staff.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Parent workshops, covering topics such as e-Safety, Toileting, Personal Development.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Annual Report on progress, in addition to the Annual Review of the EHCP.</a:t>
            </a:r>
            <a:endParaRPr/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51" name="Google Shape;251;p10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52" name="Google Shape;252;p10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10"/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5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Next</a:t>
              </a: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54" name="Google Shape;254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7928" y="3563331"/>
            <a:ext cx="2277671" cy="3036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10" descr="https://lh3.googleusercontent.com/pw/AJFCJaU5Fr6r-WkcX75MCzQQlD_E5G2FsyFFCZT49aSsZjs98IBAcR2nS_dk2u2321GZOXtufAtEU16xFTk8DSEYz3msy3ovuhQI_oO09iZbIvHlePQUV_xe8neGkg3dQOh-DvaMf1xuVVP0FcGdk6AogFNk4Q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13847" y="220208"/>
            <a:ext cx="1673071" cy="2230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1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1" name="Google Shape;261;p11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62" name="Google Shape;262;p11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3" name="Google Shape;263;p11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64" name="Google Shape;264;p11"/>
          <p:cNvSpPr txBox="1"/>
          <p:nvPr/>
        </p:nvSpPr>
        <p:spPr>
          <a:xfrm>
            <a:off x="3633585" y="1967345"/>
            <a:ext cx="5995324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Ongoing assessment and monitoring, target setting and evaluation.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Close liaison with parents, addressing concerns and referring to other agencies as appropriate.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Effective use of  classroom support, promoting independence in a structured environment.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65" name="Google Shape;265;p11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66" name="Google Shape;266;p11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11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8" name="Google Shape;268;p11"/>
          <p:cNvSpPr/>
          <p:nvPr/>
        </p:nvSpPr>
        <p:spPr>
          <a:xfrm>
            <a:off x="250305" y="718352"/>
            <a:ext cx="263144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you know if my son/daughter needs extra help?</a:t>
            </a:r>
            <a:endParaRPr/>
          </a:p>
        </p:txBody>
      </p:sp>
      <p:pic>
        <p:nvPicPr>
          <p:cNvPr id="269" name="Google Shape;269;p11" descr="https://lh3.googleusercontent.com/pw/AJFCJaWFkj2E9I8N2mmSIDgrsiFcUwZY_oQJ19T5QtHGVsOWxekni7_Ep6WKNo3Gf9oxPRCl5aZQbSH1O318q8eABzrpTQDJ7cTsdDyBYtqWn_nkmJJFFIvQIorXT6abeDscPeX0alRt1PfDnXAFA-UYuowF=w528-h396-s-no?authuser=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8855" y="4085453"/>
            <a:ext cx="3144730" cy="2358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11" descr="https://lh3.googleusercontent.com/pw/AJFCJaX13tOHGdrjoe_z8z5P5U_TYt1OrLs9kQPQVIKo8eV3gDfpRC7ymF1C-CLzVBbnZ1X1O76J7lyxBvuWOVLUiLP_F_LrwyCAu4TDrdZgO6febUAUpx5E9H1RqhPN5_B0w92KzhOGIWuAhFjw5xIx976-Ng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491902" y="174000"/>
            <a:ext cx="2202633" cy="2936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2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6" name="Google Shape;276;p12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77" name="Google Shape;277;p12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8" name="Google Shape;278;p12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79" name="Google Shape;279;p12"/>
          <p:cNvSpPr/>
          <p:nvPr/>
        </p:nvSpPr>
        <p:spPr>
          <a:xfrm>
            <a:off x="387928" y="392689"/>
            <a:ext cx="2608981" cy="1640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will my child be included in activities outside the classroom, including educational offsite visits?</a:t>
            </a:r>
            <a:endParaRPr sz="17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0" name="Google Shape;280;p12"/>
          <p:cNvSpPr txBox="1"/>
          <p:nvPr/>
        </p:nvSpPr>
        <p:spPr>
          <a:xfrm>
            <a:off x="3092665" y="405994"/>
            <a:ext cx="5655300" cy="4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learners have opportunities to access activities offsite.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KS3 classes are encouraged to take part in  offsite visits to places such as museums, local villages, farms and theatres.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have year long placements with Crosby Lakeside Adventure Centre, Activities for All, Holy Cross Church Community Café and other community based opportunities.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Student Council members take part in many community based activities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81" name="Google Shape;281;p12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82" name="Google Shape;282;p12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12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84" name="Google Shape;284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50036" y="392690"/>
            <a:ext cx="2676526" cy="802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2" descr="https://lh3.googleusercontent.com/pw/AJFCJaWotabG2fqkTAnLCcsd2bxiqWCyWJ6CgTKhkkA9zChO7HqKxnA_bw3BVMaTt93MYKMJTY87jI2yI2mngwrSd1DAYdBE4tO8rypm8YCXY1jrdNRBB_Gh1lWVhJcVcgDFvjiGb4RcE_q7wic3HLYyFSl4=w528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92332" y="2499890"/>
            <a:ext cx="2635118" cy="1976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12" descr="https://lh3.googleusercontent.com/pw/AJFCJaUHjZP0vJSKilxCk-29UQ9rOTu6ArswKvB_cLbLeAHuqG5HFgldQ8bu2fQqSXMTuVgV3fubHL5O6QOi0lyxUfpFIR4cueXR55JkCWgSN03CgXfnXDvnvS7P5I3g1PtYtCQdDuYW66qP_yyfPg8OY2Zk=w297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006071" y="1477653"/>
            <a:ext cx="2353228" cy="3137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3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2" name="Google Shape;292;p13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293" name="Google Shape;293;p13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4" name="Google Shape;294;p13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295" name="Google Shape;295;p13"/>
          <p:cNvSpPr txBox="1"/>
          <p:nvPr/>
        </p:nvSpPr>
        <p:spPr>
          <a:xfrm>
            <a:off x="554181" y="579852"/>
            <a:ext cx="216131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can I get more information?</a:t>
            </a:r>
            <a:endParaRPr/>
          </a:p>
        </p:txBody>
      </p:sp>
      <p:sp>
        <p:nvSpPr>
          <p:cNvPr id="296" name="Google Shape;296;p13"/>
          <p:cNvSpPr txBox="1"/>
          <p:nvPr/>
        </p:nvSpPr>
        <p:spPr>
          <a:xfrm>
            <a:off x="3236205" y="1780181"/>
            <a:ext cx="6780631" cy="2708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Contact us to visit the school or speak to a member of staff – 0151 678 7711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 out our website at </a:t>
            </a:r>
            <a:r>
              <a:rPr lang="en-GB" sz="2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www.meadowsideschool.com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 the </a:t>
            </a:r>
            <a:r>
              <a:rPr lang="en-GB" sz="20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Meadowside Magazine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Facebook and Twitter pages</a:t>
            </a:r>
            <a:endParaRPr/>
          </a:p>
          <a:p>
            <a:pPr marL="285750" marR="0" lvl="0" indent="-158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97" name="Google Shape;297;p13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298" name="Google Shape;298;p13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p13">
              <a:hlinkClick r:id="rId6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00" name="Google Shape;300;p13" descr="Image result for facebook twitte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808973" y="4713481"/>
            <a:ext cx="3015370" cy="16961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013608" y="292838"/>
            <a:ext cx="1762954" cy="2524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4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07" name="Google Shape;307;p14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308" name="Google Shape;308;p14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9" name="Google Shape;309;p14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u="sng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  <a:hlinkClick r:id="rId3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310" name="Google Shape;310;p14"/>
          <p:cNvSpPr txBox="1"/>
          <p:nvPr/>
        </p:nvSpPr>
        <p:spPr>
          <a:xfrm>
            <a:off x="3010128" y="1967345"/>
            <a:ext cx="5778900" cy="50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Regular events to develop social skills.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Pastoral teams build strong relationships with all children, identifying issues early and working together with parents to maintain a positive atmosphere and climate for learning.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HLTAs will support children where necessary, working with the Response agency, part of Wirral Council </a:t>
            </a: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Universal Youth Support Service</a:t>
            </a: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158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311" name="Google Shape;311;p14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312" name="Google Shape;312;p14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313;p14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4" name="Google Shape;314;p14"/>
          <p:cNvSpPr/>
          <p:nvPr/>
        </p:nvSpPr>
        <p:spPr>
          <a:xfrm>
            <a:off x="387928" y="450586"/>
            <a:ext cx="2304472" cy="1366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support will there be for my child’s overall well being?</a:t>
            </a:r>
            <a:endParaRPr/>
          </a:p>
        </p:txBody>
      </p:sp>
      <p:pic>
        <p:nvPicPr>
          <p:cNvPr id="315" name="Google Shape;315;p14" descr="https://lh3.googleusercontent.com/pw/AJFCJaUYskX5dkdkDV_z33Z2vMdJ9ZaMw1YUJn-tdF17BhuGATflWcVYQH4JuBuDcBvDzHkjsflF5I_fIEAX_2Zl0b2hBYglHEcwPFU5MwTEcnGlg8Ia9XwYEpNT759RycbVIntIuevddRXNY44_Wu5iy05dcQ=w297-h396-s-no?authuser=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22952" y="3455167"/>
            <a:ext cx="2358794" cy="3145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14" descr="https://lh3.googleusercontent.com/pw/AJFCJaUC0ozm4ersK_faP_HFD-VOXqYShmhKugJ1d-6jF-ZfM6Xy4E6EumO4Jk5ngmnsN75BgSvcQVPufYa4dw1kV3KeiKh_j9hvMbWFL1SXSbGB6EZZNWS4RLFUPlSLdPc-slyqH1wzWsSuRaZNdMF3dxsc=w528-h396-s-no?authuser=0"/>
          <p:cNvPicPr preferRelativeResize="0"/>
          <p:nvPr/>
        </p:nvPicPr>
        <p:blipFill rotWithShape="1">
          <a:blip r:embed="rId7">
            <a:alphaModFix/>
          </a:blip>
          <a:srcRect t="19304" b="15217"/>
          <a:stretch/>
        </p:blipFill>
        <p:spPr>
          <a:xfrm>
            <a:off x="7824247" y="188536"/>
            <a:ext cx="4145237" cy="2035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5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2" name="Google Shape;322;p15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323" name="Google Shape;323;p15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4" name="Google Shape;324;p15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325" name="Google Shape;325;p15"/>
          <p:cNvSpPr txBox="1"/>
          <p:nvPr/>
        </p:nvSpPr>
        <p:spPr>
          <a:xfrm>
            <a:off x="3059473" y="2285539"/>
            <a:ext cx="6929100" cy="45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coordinators develop long term plans with costings to develop the subjects over a projected term. Each subject area is allocated a budget and its effectiveness monitored by the Head Teacher.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who benefit from inclusion at Woodchurch High School are supported by a Teaching Assistant as appropriate. </a:t>
            </a:r>
            <a:endParaRPr/>
          </a:p>
          <a:p>
            <a:pPr marL="285750" marR="0" lvl="0" indent="-158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158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326" name="Google Shape;326;p15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327" name="Google Shape;327;p15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8" name="Google Shape;328;p15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9" name="Google Shape;329;p15"/>
          <p:cNvSpPr/>
          <p:nvPr/>
        </p:nvSpPr>
        <p:spPr>
          <a:xfrm>
            <a:off x="387928" y="533686"/>
            <a:ext cx="238067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are your resources allocated and matched to my child’s needs?</a:t>
            </a:r>
            <a:endParaRPr/>
          </a:p>
        </p:txBody>
      </p:sp>
      <p:pic>
        <p:nvPicPr>
          <p:cNvPr id="330" name="Google Shape;330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410690" y="5637887"/>
            <a:ext cx="7046335" cy="122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87928" y="3250008"/>
            <a:ext cx="2555081" cy="1916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765821" y="157242"/>
            <a:ext cx="2889957" cy="216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6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76535"/>
              <a:gd name="adj2" fmla="val 67979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8" name="Google Shape;338;p16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339" name="Google Shape;339;p16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0" name="Google Shape;340;p16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341" name="Google Shape;341;p16"/>
          <p:cNvSpPr txBox="1"/>
          <p:nvPr/>
        </p:nvSpPr>
        <p:spPr>
          <a:xfrm>
            <a:off x="3529647" y="1130861"/>
            <a:ext cx="6929100" cy="45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Weekly session with the </a:t>
            </a:r>
            <a:r>
              <a:rPr lang="en-GB" sz="20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Riding for the Disabled Association </a:t>
            </a: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(RDA)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link to </a:t>
            </a:r>
            <a:r>
              <a:rPr lang="en-GB" sz="20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Mark </a:t>
            </a: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supported by the local music Hub: </a:t>
            </a:r>
            <a:r>
              <a:rPr lang="en-GB" sz="2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Musical Routes </a:t>
            </a:r>
            <a:endParaRPr sz="2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achieved Silver </a:t>
            </a:r>
            <a:r>
              <a:rPr lang="en-GB" sz="2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Artsmark, in 2025</a:t>
            </a:r>
            <a:endParaRPr sz="2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Links with </a:t>
            </a:r>
            <a:r>
              <a:rPr lang="en-GB" sz="20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Everton in the Community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Links with </a:t>
            </a:r>
            <a:r>
              <a:rPr lang="en-GB" sz="2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Merseyside SLD Schools consortium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Weekly PSHE input from </a:t>
            </a:r>
            <a:r>
              <a:rPr lang="en-GB" sz="2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Health Services in Schools (HSIS)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Fortnightly on site </a:t>
            </a:r>
            <a:r>
              <a:rPr lang="en-GB" sz="2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SHINE </a:t>
            </a:r>
            <a:r>
              <a:rPr lang="en-GB" sz="2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therapist</a:t>
            </a:r>
            <a:endParaRPr sz="2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342" name="Google Shape;342;p16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343" name="Google Shape;343;p16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4" name="Google Shape;344;p16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Next question 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5" name="Google Shape;345;p16"/>
          <p:cNvSpPr/>
          <p:nvPr/>
        </p:nvSpPr>
        <p:spPr>
          <a:xfrm>
            <a:off x="387928" y="533686"/>
            <a:ext cx="2380672" cy="1344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staff get extra help from experts outside if they need to?</a:t>
            </a:r>
            <a:endParaRPr/>
          </a:p>
        </p:txBody>
      </p:sp>
      <p:sp>
        <p:nvSpPr>
          <p:cNvPr id="346" name="Google Shape;346;p16" descr="Music Mark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7" name="Google Shape;347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11030" y="2524747"/>
            <a:ext cx="1699068" cy="941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8667" y="5959731"/>
            <a:ext cx="2765084" cy="743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16" descr="https://lh3.googleusercontent.com/pw/AJFCJaVLbk6KMRmccv-N8FxYFCZZNmTWt_7sStha0rsnrmaLQQgCPrxplfjV97-zOpQopaJP4xXM1xYXVxLnByqL91nO4pOfia-lhFXYKjleVLGxpZH3qRHWGLLdhCfWXlzQJ9j7qvlVqYkd54XxNMarkNhlfA=w528-h396-s-no?authuser=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575" y="2715523"/>
            <a:ext cx="3328039" cy="2496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7"/>
          <p:cNvSpPr/>
          <p:nvPr/>
        </p:nvSpPr>
        <p:spPr>
          <a:xfrm>
            <a:off x="387928" y="392689"/>
            <a:ext cx="2493817" cy="1574656"/>
          </a:xfrm>
          <a:prstGeom prst="wedgeRoundRectCallout">
            <a:avLst>
              <a:gd name="adj1" fmla="val 81945"/>
              <a:gd name="adj2" fmla="val 99394"/>
              <a:gd name="adj3" fmla="val 16667"/>
            </a:avLst>
          </a:prstGeom>
          <a:noFill/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5" name="Google Shape;355;p17"/>
          <p:cNvGrpSpPr/>
          <p:nvPr/>
        </p:nvGrpSpPr>
        <p:grpSpPr>
          <a:xfrm>
            <a:off x="10634664" y="5900211"/>
            <a:ext cx="991898" cy="700016"/>
            <a:chOff x="10634664" y="5900211"/>
            <a:chExt cx="991898" cy="700016"/>
          </a:xfrm>
        </p:grpSpPr>
        <p:pic>
          <p:nvPicPr>
            <p:cNvPr id="356" name="Google Shape;356;p17">
              <a:hlinkClick r:id="rId3" action="ppaction://hlinksldjump"/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634664" y="5938859"/>
              <a:ext cx="875434" cy="6613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7" name="Google Shape;357;p17">
              <a:hlinkClick r:id="rId3" action="ppaction://hlinksldjump"/>
            </p:cNvPr>
            <p:cNvSpPr txBox="1"/>
            <p:nvPr/>
          </p:nvSpPr>
          <p:spPr>
            <a:xfrm>
              <a:off x="10751128" y="5900211"/>
              <a:ext cx="875434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u="sng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  <a:hlinkClick r:id="rId3" action="ppaction://hlinksldjump">
                    <a:extLst>
                      <a:ext uri="{A12FA001-AC4F-418D-AE19-62706E023703}">
  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  </a:ext>
                    </a:extLst>
                  </a:hlinkClick>
                </a:rPr>
                <a:t>menu</a:t>
              </a:r>
              <a:endParaRPr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358" name="Google Shape;358;p17"/>
          <p:cNvSpPr/>
          <p:nvPr/>
        </p:nvSpPr>
        <p:spPr>
          <a:xfrm>
            <a:off x="387928" y="392689"/>
            <a:ext cx="2518931" cy="1685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external specialist services and expertise are available at Meadowside?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9" name="Google Shape;359;p17"/>
          <p:cNvSpPr txBox="1"/>
          <p:nvPr/>
        </p:nvSpPr>
        <p:spPr>
          <a:xfrm>
            <a:off x="3799840" y="392689"/>
            <a:ext cx="7826722" cy="3831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NHS 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nursing team on site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Physiotherapist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regularly on site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WiSCH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Wirral Services for Child Health work closely with young people who have additional health care needs.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SaLT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Wirral Speech and Language Therapy 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Educational Psychology 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Service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CAMHS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– Child and Mental Health Service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LDT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– the Learning Disabilities Team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SHINE-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Specialised Sensory Therapists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360" name="Google Shape;360;p17"/>
          <p:cNvGrpSpPr/>
          <p:nvPr/>
        </p:nvGrpSpPr>
        <p:grpSpPr>
          <a:xfrm>
            <a:off x="10210800" y="4862945"/>
            <a:ext cx="1636136" cy="803564"/>
            <a:chOff x="10210800" y="4862945"/>
            <a:chExt cx="1636136" cy="803564"/>
          </a:xfrm>
        </p:grpSpPr>
        <p:sp>
          <p:nvSpPr>
            <p:cNvPr id="361" name="Google Shape;361;p17"/>
            <p:cNvSpPr/>
            <p:nvPr/>
          </p:nvSpPr>
          <p:spPr>
            <a:xfrm>
              <a:off x="10210800" y="4862945"/>
              <a:ext cx="1636136" cy="80356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EAF56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p17">
              <a:hlinkClick r:id="rId5" action="ppaction://hlinksldjump"/>
            </p:cNvPr>
            <p:cNvSpPr txBox="1"/>
            <p:nvPr/>
          </p:nvSpPr>
          <p:spPr>
            <a:xfrm>
              <a:off x="10280073" y="5084618"/>
              <a:ext cx="1230025" cy="307777"/>
            </a:xfrm>
            <a:prstGeom prst="rect">
              <a:avLst/>
            </a:prstGeom>
            <a:solidFill>
              <a:srgbClr val="EAF56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Cover slide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63" name="Google Shape;363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61243" y="5553096"/>
            <a:ext cx="5695950" cy="77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17" descr="https://lh3.googleusercontent.com/pw/AJFCJaWEdssoRvxsQlpHFkxAH3CkLQrApWPcQClIJV5gpYLDKdpeiAN0kMmM5Ct480fo2NETdFh1TSbYPYLKD1T--pMG1qU51Vz9nDPWcqIG0vtz0eLIgXrO_rHlK4eAFUL89c2rw6Zna0yyANMdRCuxqyRo=w297-h396-s-no?authuser=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04014" y="3987538"/>
            <a:ext cx="1959516" cy="26126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1382</Words>
  <Application>Microsoft Office PowerPoint</Application>
  <PresentationFormat>Widescreen</PresentationFormat>
  <Paragraphs>145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Meadowside</dc:creator>
  <cp:lastModifiedBy>Microsoft account</cp:lastModifiedBy>
  <cp:revision>1</cp:revision>
  <dcterms:created xsi:type="dcterms:W3CDTF">2014-06-21T23:11:42Z</dcterms:created>
  <dcterms:modified xsi:type="dcterms:W3CDTF">2025-12-02T16:48:04Z</dcterms:modified>
</cp:coreProperties>
</file>