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m4a" ContentType="audi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handoutMasterIdLst>
    <p:handoutMasterId r:id="rId14"/>
  </p:handoutMasterIdLst>
  <p:sldIdLst>
    <p:sldId id="258" r:id="rId2"/>
    <p:sldId id="263" r:id="rId3"/>
    <p:sldId id="279" r:id="rId4"/>
    <p:sldId id="280" r:id="rId5"/>
    <p:sldId id="281" r:id="rId6"/>
    <p:sldId id="282" r:id="rId7"/>
    <p:sldId id="283" r:id="rId8"/>
    <p:sldId id="284" r:id="rId9"/>
    <p:sldId id="285" r:id="rId10"/>
    <p:sldId id="286" r:id="rId11"/>
    <p:sldId id="287" r:id="rId12"/>
    <p:sldId id="288" r:id="rId13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5"/>
      <p:bold r:id="rId16"/>
      <p:italic r:id="rId17"/>
      <p:boldItalic r:id="rId18"/>
    </p:embeddedFont>
    <p:embeddedFont>
      <p:font typeface="Sassoon Infant Rg" panose="02000503030000020003" charset="0"/>
      <p:regular r:id="rId19"/>
      <p:bold r:id="rId20"/>
    </p:embeddedFont>
    <p:embeddedFont>
      <p:font typeface="Tuffy" panose="020B0603060100000000" charset="0"/>
      <p:regular r:id="rId21"/>
      <p:bold r:id="rId22"/>
      <p:italic r:id="rId23"/>
      <p:boldItalic r:id="rId24"/>
    </p:embeddedFont>
    <p:embeddedFont>
      <p:font typeface="Twinkl" pitchFamily="2" charset="0"/>
      <p:regular r:id="rId25"/>
      <p:bold r:id="rId26"/>
    </p:embeddedFont>
    <p:embeddedFont>
      <p:font typeface="Twinkl SemiBold" pitchFamily="2" charset="0"/>
      <p:bold r:id="rId27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37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17" userDrawn="1">
          <p15:clr>
            <a:srgbClr val="A4A3A4"/>
          </p15:clr>
        </p15:guide>
        <p15:guide id="5" orient="horz" pos="3997" userDrawn="1">
          <p15:clr>
            <a:srgbClr val="A4A3A4"/>
          </p15:clr>
        </p15:guide>
        <p15:guide id="6" pos="5443" userDrawn="1">
          <p15:clr>
            <a:srgbClr val="A4A3A4"/>
          </p15:clr>
        </p15:guide>
        <p15:guide id="7" orient="horz" pos="323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59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EBEDC"/>
    <a:srgbClr val="B59DCB"/>
    <a:srgbClr val="BA91DD"/>
    <a:srgbClr val="AA7FCF"/>
    <a:srgbClr val="3399FF"/>
    <a:srgbClr val="DB5183"/>
    <a:srgbClr val="CCFF99"/>
    <a:srgbClr val="AFD36F"/>
    <a:srgbClr val="C5DF95"/>
    <a:srgbClr val="C9EB8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987" autoAdjust="0"/>
    <p:restoredTop sz="94660"/>
  </p:normalViewPr>
  <p:slideViewPr>
    <p:cSldViewPr snapToGrid="0" showGuides="1">
      <p:cViewPr varScale="1">
        <p:scale>
          <a:sx n="73" d="100"/>
          <a:sy n="73" d="100"/>
        </p:scale>
        <p:origin x="1278" y="66"/>
      </p:cViewPr>
      <p:guideLst>
        <p:guide orient="horz" pos="2137"/>
        <p:guide pos="2880"/>
        <p:guide pos="317"/>
        <p:guide orient="horz" pos="3997"/>
        <p:guide pos="5443"/>
        <p:guide orient="horz" pos="323"/>
        <p:guide pos="476"/>
        <p:guide orient="horz" pos="459"/>
        <p:guide orient="horz" pos="3838"/>
        <p:guide pos="5284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howGuides="1">
      <p:cViewPr varScale="1">
        <p:scale>
          <a:sx n="86" d="100"/>
          <a:sy n="86" d="100"/>
        </p:scale>
        <p:origin x="2928" y="7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4.fntdata"/><Relationship Id="rId26" Type="http://schemas.openxmlformats.org/officeDocument/2006/relationships/font" Target="fonts/font12.fntdata"/><Relationship Id="rId3" Type="http://schemas.openxmlformats.org/officeDocument/2006/relationships/slide" Target="slides/slide2.xml"/><Relationship Id="rId21" Type="http://schemas.openxmlformats.org/officeDocument/2006/relationships/font" Target="fonts/font7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3.fntdata"/><Relationship Id="rId25" Type="http://schemas.openxmlformats.org/officeDocument/2006/relationships/font" Target="fonts/font11.fntdata"/><Relationship Id="rId2" Type="http://schemas.openxmlformats.org/officeDocument/2006/relationships/slide" Target="slides/slide1.xml"/><Relationship Id="rId16" Type="http://schemas.openxmlformats.org/officeDocument/2006/relationships/font" Target="fonts/font2.fntdata"/><Relationship Id="rId20" Type="http://schemas.openxmlformats.org/officeDocument/2006/relationships/font" Target="fonts/font6.fntdata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10.fntdata"/><Relationship Id="rId5" Type="http://schemas.openxmlformats.org/officeDocument/2006/relationships/slide" Target="slides/slide4.xml"/><Relationship Id="rId15" Type="http://schemas.openxmlformats.org/officeDocument/2006/relationships/font" Target="fonts/font1.fntdata"/><Relationship Id="rId23" Type="http://schemas.openxmlformats.org/officeDocument/2006/relationships/font" Target="fonts/font9.fntdata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font" Target="fonts/font5.fntdata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handoutMaster" Target="handoutMasters/handoutMaster1.xml"/><Relationship Id="rId22" Type="http://schemas.openxmlformats.org/officeDocument/2006/relationships/font" Target="fonts/font8.fntdata"/><Relationship Id="rId27" Type="http://schemas.openxmlformats.org/officeDocument/2006/relationships/font" Target="fonts/font13.fntdata"/><Relationship Id="rId30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18/01/2021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ounded Rectangle 10"/>
          <p:cNvSpPr/>
          <p:nvPr userDrawn="1"/>
        </p:nvSpPr>
        <p:spPr bwMode="auto">
          <a:xfrm>
            <a:off x="457199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66725" y="1122363"/>
            <a:ext cx="8201025" cy="2387600"/>
          </a:xfrm>
        </p:spPr>
        <p:txBody>
          <a:bodyPr anchor="ctr" anchorCtr="1">
            <a:normAutofit/>
          </a:bodyPr>
          <a:lstStyle>
            <a:lvl1pPr algn="ctr">
              <a:defRPr sz="4000">
                <a:latin typeface="Twinkl SemiBold" pitchFamily="2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66725" y="3602038"/>
            <a:ext cx="8201025" cy="1655762"/>
          </a:xfrm>
        </p:spPr>
        <p:txBody>
          <a:bodyPr/>
          <a:lstStyle>
            <a:lvl1pPr marL="0" indent="0" algn="ctr">
              <a:buNone/>
              <a:defRPr sz="2400">
                <a:latin typeface="Twinkl" pitchFamily="2" charset="0"/>
                <a:ea typeface="Twinkl" pitchFamily="2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pic>
        <p:nvPicPr>
          <p:cNvPr id="8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7193" y="6701545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9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8" y="485773"/>
            <a:ext cx="8220075" cy="1595581"/>
          </a:xfrm>
        </p:spPr>
        <p:txBody>
          <a:bodyPr>
            <a:normAutofit/>
          </a:bodyPr>
          <a:lstStyle>
            <a:lvl1pPr>
              <a:defRPr sz="4000" b="1">
                <a:latin typeface="Twinkl SemiBold" pitchFamily="2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197" y="2153354"/>
            <a:ext cx="8220075" cy="4242683"/>
          </a:xfrm>
        </p:spPr>
        <p:txBody>
          <a:bodyPr/>
          <a:lstStyle>
            <a:lvl1pPr>
              <a:defRPr sz="1800">
                <a:latin typeface="Twinkl" pitchFamily="2" charset="0"/>
                <a:ea typeface="Twinkl" pitchFamily="2" charset="0"/>
              </a:defRPr>
            </a:lvl1pPr>
            <a:lvl2pPr>
              <a:defRPr sz="1600">
                <a:latin typeface="Twinkl" pitchFamily="2" charset="0"/>
                <a:ea typeface="Twinkl" pitchFamily="2" charset="0"/>
              </a:defRPr>
            </a:lvl2pPr>
            <a:lvl3pPr>
              <a:defRPr sz="1400">
                <a:latin typeface="Twinkl" pitchFamily="2" charset="0"/>
                <a:ea typeface="Twinkl" pitchFamily="2" charset="0"/>
              </a:defRPr>
            </a:lvl3pPr>
            <a:lvl4pPr>
              <a:defRPr sz="1400">
                <a:latin typeface="Twinkl" pitchFamily="2" charset="0"/>
                <a:ea typeface="Twinkl" pitchFamily="2" charset="0"/>
              </a:defRPr>
            </a:lvl4pPr>
            <a:lvl5pPr>
              <a:defRPr sz="1400">
                <a:latin typeface="Twinkl" pitchFamily="2" charset="0"/>
                <a:ea typeface="Twinkl" pitchFamily="2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pic>
        <p:nvPicPr>
          <p:cNvPr id="10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7193" y="6701545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6249" y="549275"/>
            <a:ext cx="8181975" cy="1325563"/>
          </a:xfrm>
          <a:noFill/>
          <a:ln>
            <a:noFill/>
          </a:ln>
        </p:spPr>
        <p:txBody>
          <a:bodyPr>
            <a:normAutofit/>
          </a:bodyPr>
          <a:lstStyle>
            <a:lvl1pPr>
              <a:defRPr sz="4000" b="1">
                <a:latin typeface="Twinkl SemiBold" pitchFamily="2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1012" y="2014537"/>
            <a:ext cx="8181975" cy="4351338"/>
          </a:xfrm>
          <a:noFill/>
          <a:ln>
            <a:noFill/>
          </a:ln>
        </p:spPr>
        <p:txBody>
          <a:bodyPr/>
          <a:lstStyle>
            <a:lvl1pPr>
              <a:defRPr sz="1800">
                <a:latin typeface="Twinkl" pitchFamily="2" charset="0"/>
                <a:ea typeface="Twinkl" pitchFamily="2" charset="0"/>
              </a:defRPr>
            </a:lvl1pPr>
            <a:lvl2pPr>
              <a:defRPr sz="1600">
                <a:latin typeface="Twinkl" pitchFamily="2" charset="0"/>
                <a:ea typeface="Twinkl" pitchFamily="2" charset="0"/>
              </a:defRPr>
            </a:lvl2pPr>
            <a:lvl3pPr>
              <a:defRPr sz="1400">
                <a:latin typeface="Twinkl" pitchFamily="2" charset="0"/>
                <a:ea typeface="Twinkl" pitchFamily="2" charset="0"/>
              </a:defRPr>
            </a:lvl3pPr>
            <a:lvl4pPr>
              <a:defRPr sz="1400">
                <a:latin typeface="Twinkl" pitchFamily="2" charset="0"/>
                <a:ea typeface="Twinkl" pitchFamily="2" charset="0"/>
              </a:defRPr>
            </a:lvl4pPr>
            <a:lvl5pPr>
              <a:defRPr sz="1400">
                <a:latin typeface="Twinkl" pitchFamily="2" charset="0"/>
                <a:ea typeface="Twinkl" pitchFamily="2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pic>
        <p:nvPicPr>
          <p:cNvPr id="5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3437" y="6700730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lanit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750" y="2359034"/>
            <a:ext cx="8064500" cy="655294"/>
          </a:xfrm>
          <a:noFill/>
          <a:ln>
            <a:noFill/>
          </a:ln>
        </p:spPr>
        <p:txBody>
          <a:bodyPr>
            <a:noAutofit/>
          </a:bodyPr>
          <a:lstStyle>
            <a:lvl1pPr algn="ctr">
              <a:defRPr sz="6600" b="1">
                <a:solidFill>
                  <a:schemeClr val="bg1"/>
                </a:solidFill>
                <a:latin typeface="Tuffy" panose="020B0603060100000000" pitchFamily="34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0"/>
          </p:nvPr>
        </p:nvSpPr>
        <p:spPr>
          <a:xfrm>
            <a:off x="1654969" y="3199950"/>
            <a:ext cx="5834062" cy="543989"/>
          </a:xfrm>
          <a:noFill/>
          <a:ln>
            <a:noFill/>
          </a:ln>
        </p:spPr>
        <p:txBody>
          <a:bodyPr anchor="ctr" anchorCtr="1">
            <a:noAutofit/>
          </a:bodyPr>
          <a:lstStyle>
            <a:lvl1pPr marL="0" indent="0" algn="ctr">
              <a:buNone/>
              <a:defRPr sz="2800">
                <a:solidFill>
                  <a:schemeClr val="bg1"/>
                </a:solidFill>
                <a:latin typeface="Tuffy" panose="020B0603060100000000" pitchFamily="34" charset="0"/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5636480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814729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3437" y="6700730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8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kern="1200">
          <a:solidFill>
            <a:srgbClr val="1C1C1C"/>
          </a:solidFill>
          <a:latin typeface="Twinkl SemiBold" pitchFamily="2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2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2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2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2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2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 userDrawn="1">
          <p15:clr>
            <a:srgbClr val="F26B43"/>
          </p15:clr>
        </p15:guide>
        <p15:guide id="2" pos="288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5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7.png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7.png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6" Type="http://schemas.openxmlformats.org/officeDocument/2006/relationships/image" Target="../media/image5.png"/><Relationship Id="rId5" Type="http://schemas.openxmlformats.org/officeDocument/2006/relationships/image" Target="../media/image8.png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7.png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6" Type="http://schemas.openxmlformats.org/officeDocument/2006/relationships/image" Target="../media/image5.png"/><Relationship Id="rId5" Type="http://schemas.openxmlformats.org/officeDocument/2006/relationships/image" Target="../media/image9.png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7.png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6" Type="http://schemas.openxmlformats.org/officeDocument/2006/relationships/image" Target="../media/image5.png"/><Relationship Id="rId5" Type="http://schemas.openxmlformats.org/officeDocument/2006/relationships/image" Target="../media/image10.png"/><Relationship Id="rId4" Type="http://schemas.openxmlformats.org/officeDocument/2006/relationships/image" Target="../media/image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7.png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6" Type="http://schemas.openxmlformats.org/officeDocument/2006/relationships/image" Target="../media/image11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7.png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6" Type="http://schemas.openxmlformats.org/officeDocument/2006/relationships/image" Target="../media/image5.png"/><Relationship Id="rId5" Type="http://schemas.openxmlformats.org/officeDocument/2006/relationships/image" Target="../media/image12.png"/><Relationship Id="rId4" Type="http://schemas.openxmlformats.org/officeDocument/2006/relationships/image" Target="../media/image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7.png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6" Type="http://schemas.openxmlformats.org/officeDocument/2006/relationships/image" Target="../media/image5.png"/><Relationship Id="rId5" Type="http://schemas.openxmlformats.org/officeDocument/2006/relationships/image" Target="../media/image13.png"/><Relationship Id="rId4" Type="http://schemas.openxmlformats.org/officeDocument/2006/relationships/image" Target="../media/image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7.png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6" Type="http://schemas.openxmlformats.org/officeDocument/2006/relationships/image" Target="../media/image5.png"/><Relationship Id="rId5" Type="http://schemas.openxmlformats.org/officeDocument/2006/relationships/image" Target="../media/image14.png"/><Relationship Id="rId4" Type="http://schemas.openxmlformats.org/officeDocument/2006/relationships/image" Target="../media/image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7.png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6" Type="http://schemas.openxmlformats.org/officeDocument/2006/relationships/image" Target="../media/image5.png"/><Relationship Id="rId5" Type="http://schemas.openxmlformats.org/officeDocument/2006/relationships/image" Target="../media/image15.png"/><Relationship Id="rId4" Type="http://schemas.openxmlformats.org/officeDocument/2006/relationships/image" Target="../media/image4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ounded Rectangle 24"/>
          <p:cNvSpPr/>
          <p:nvPr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sp>
        <p:nvSpPr>
          <p:cNvPr id="24" name="Rounded Rectangle 23"/>
          <p:cNvSpPr/>
          <p:nvPr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sp>
        <p:nvSpPr>
          <p:cNvPr id="11" name="Title 1"/>
          <p:cNvSpPr txBox="1">
            <a:spLocks/>
          </p:cNvSpPr>
          <p:nvPr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 SemiBold" pitchFamily="2" charset="0"/>
              </a:rPr>
              <a:t>Success Criteria</a:t>
            </a:r>
          </a:p>
        </p:txBody>
      </p:sp>
      <p:sp>
        <p:nvSpPr>
          <p:cNvPr id="12" name="Title 1"/>
          <p:cNvSpPr txBox="1">
            <a:spLocks/>
          </p:cNvSpPr>
          <p:nvPr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 SemiBold" pitchFamily="2" charset="0"/>
              </a:rPr>
              <a:t>Aim</a:t>
            </a:r>
          </a:p>
        </p:txBody>
      </p:sp>
      <p:sp>
        <p:nvSpPr>
          <p:cNvPr id="16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/>
          </a:bodyPr>
          <a:lstStyle/>
          <a:p>
            <a:r>
              <a:rPr lang="en-GB" dirty="0"/>
              <a:t>I can listen to commands and follow instructions.</a:t>
            </a:r>
            <a:endParaRPr lang="en-GB" altLang="en-US" dirty="0">
              <a:cs typeface="Sassoon Infant Rg" panose="02000503030000020003" pitchFamily="50" charset="0"/>
            </a:endParaRPr>
          </a:p>
        </p:txBody>
      </p:sp>
      <p:sp>
        <p:nvSpPr>
          <p:cNvPr id="20" name="Content Placeholder 15"/>
          <p:cNvSpPr txBox="1">
            <a:spLocks/>
          </p:cNvSpPr>
          <p:nvPr/>
        </p:nvSpPr>
        <p:spPr>
          <a:xfrm>
            <a:off x="628650" y="3466803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latin typeface="Twinkl" pitchFamily="2" charset="0"/>
              </a:rPr>
              <a:t>I can demonstrate my understanding of instructions in French.</a:t>
            </a:r>
          </a:p>
          <a:p>
            <a:r>
              <a:rPr lang="en-GB" dirty="0">
                <a:latin typeface="Twinkl" pitchFamily="2" charset="0"/>
              </a:rPr>
              <a:t>I can follow instructions when I hear them.</a:t>
            </a:r>
          </a:p>
        </p:txBody>
      </p:sp>
    </p:spTree>
    <p:extLst>
      <p:ext uri="{BB962C8B-B14F-4D97-AF65-F5344CB8AC3E}">
        <p14:creationId xmlns:p14="http://schemas.microsoft.com/office/powerpoint/2010/main" val="4472858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457198" y="595883"/>
            <a:ext cx="8220075" cy="1005276"/>
          </a:xfrm>
        </p:spPr>
        <p:txBody>
          <a:bodyPr>
            <a:noAutofit/>
          </a:bodyPr>
          <a:lstStyle/>
          <a:p>
            <a:pPr>
              <a:lnSpc>
                <a:spcPct val="100000"/>
              </a:lnSpc>
            </a:pPr>
            <a:r>
              <a:rPr lang="en-GB" altLang="en-US" b="0" dirty="0" err="1">
                <a:solidFill>
                  <a:schemeClr val="tx1"/>
                </a:solidFill>
              </a:rPr>
              <a:t>Levez-vous</a:t>
            </a:r>
            <a:endParaRPr lang="en-GB" altLang="en-US" b="0" dirty="0">
              <a:solidFill>
                <a:schemeClr val="tx1"/>
              </a:solidFill>
            </a:endParaRPr>
          </a:p>
        </p:txBody>
      </p:sp>
      <p:sp>
        <p:nvSpPr>
          <p:cNvPr id="5" name="Oval 4"/>
          <p:cNvSpPr/>
          <p:nvPr/>
        </p:nvSpPr>
        <p:spPr>
          <a:xfrm>
            <a:off x="2414400" y="1665521"/>
            <a:ext cx="4305670" cy="4305670"/>
          </a:xfrm>
          <a:prstGeom prst="ellipse">
            <a:avLst/>
          </a:prstGeom>
          <a:solidFill>
            <a:srgbClr val="CEBEDC"/>
          </a:solidFill>
          <a:ln>
            <a:solidFill>
              <a:srgbClr val="CEBE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" name="Play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Levez vous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918120" y="728663"/>
            <a:ext cx="609600" cy="609600"/>
          </a:xfrm>
          <a:prstGeom prst="rect">
            <a:avLst/>
          </a:prstGeom>
        </p:spPr>
      </p:pic>
      <p:pic>
        <p:nvPicPr>
          <p:cNvPr id="9" name="L'ange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59828" y="1028700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71891" y="1601159"/>
            <a:ext cx="2600217" cy="4496538"/>
          </a:xfrm>
          <a:prstGeom prst="rect">
            <a:avLst/>
          </a:prstGeom>
        </p:spPr>
      </p:pic>
      <p:pic>
        <p:nvPicPr>
          <p:cNvPr id="8" name="Whole Class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0751" y="612000"/>
            <a:ext cx="1238498" cy="86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74762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018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3018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457198" y="595883"/>
            <a:ext cx="8220075" cy="1005276"/>
          </a:xfrm>
        </p:spPr>
        <p:txBody>
          <a:bodyPr>
            <a:noAutofit/>
          </a:bodyPr>
          <a:lstStyle/>
          <a:p>
            <a:pPr>
              <a:lnSpc>
                <a:spcPct val="100000"/>
              </a:lnSpc>
            </a:pPr>
            <a:r>
              <a:rPr lang="en-GB" altLang="en-US" b="0" dirty="0" err="1">
                <a:solidFill>
                  <a:schemeClr val="tx1"/>
                </a:solidFill>
              </a:rPr>
              <a:t>Asseyez-vous</a:t>
            </a:r>
            <a:endParaRPr lang="en-GB" altLang="en-US" b="0" dirty="0">
              <a:solidFill>
                <a:schemeClr val="tx1"/>
              </a:solidFill>
            </a:endParaRPr>
          </a:p>
        </p:txBody>
      </p:sp>
      <p:sp>
        <p:nvSpPr>
          <p:cNvPr id="5" name="Oval 4"/>
          <p:cNvSpPr/>
          <p:nvPr/>
        </p:nvSpPr>
        <p:spPr>
          <a:xfrm>
            <a:off x="2414400" y="1665521"/>
            <a:ext cx="4305670" cy="4305670"/>
          </a:xfrm>
          <a:prstGeom prst="ellipse">
            <a:avLst/>
          </a:prstGeom>
          <a:solidFill>
            <a:srgbClr val="CEBEDC"/>
          </a:solidFill>
          <a:ln>
            <a:solidFill>
              <a:srgbClr val="CEBE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" name="Play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L'ange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263" y="1019822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46273" y="1910858"/>
            <a:ext cx="3451453" cy="4181967"/>
          </a:xfrm>
          <a:prstGeom prst="rect">
            <a:avLst/>
          </a:prstGeom>
        </p:spPr>
      </p:pic>
      <p:pic>
        <p:nvPicPr>
          <p:cNvPr id="8" name="Asseyez vous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-815139" y="1444625"/>
            <a:ext cx="609600" cy="609600"/>
          </a:xfrm>
          <a:prstGeom prst="rect">
            <a:avLst/>
          </a:prstGeom>
        </p:spPr>
      </p:pic>
      <p:pic>
        <p:nvPicPr>
          <p:cNvPr id="10" name="Whole Class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0751" y="612000"/>
            <a:ext cx="1238498" cy="86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26695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065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3065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457198" y="595883"/>
            <a:ext cx="8220075" cy="1005276"/>
          </a:xfrm>
        </p:spPr>
        <p:txBody>
          <a:bodyPr>
            <a:noAutofit/>
          </a:bodyPr>
          <a:lstStyle/>
          <a:p>
            <a:pPr>
              <a:lnSpc>
                <a:spcPct val="100000"/>
              </a:lnSpc>
            </a:pPr>
            <a:r>
              <a:rPr lang="en-GB" altLang="en-US" b="0">
                <a:solidFill>
                  <a:schemeClr val="tx1"/>
                </a:solidFill>
              </a:rPr>
              <a:t>Arrêtez</a:t>
            </a:r>
            <a:endParaRPr lang="en-GB" altLang="en-US" b="0" dirty="0">
              <a:solidFill>
                <a:schemeClr val="tx1"/>
              </a:solidFill>
            </a:endParaRPr>
          </a:p>
        </p:txBody>
      </p:sp>
      <p:sp>
        <p:nvSpPr>
          <p:cNvPr id="5" name="Oval 4"/>
          <p:cNvSpPr/>
          <p:nvPr/>
        </p:nvSpPr>
        <p:spPr>
          <a:xfrm>
            <a:off x="2414400" y="1665521"/>
            <a:ext cx="4305670" cy="4305670"/>
          </a:xfrm>
          <a:prstGeom prst="ellipse">
            <a:avLst/>
          </a:prstGeom>
          <a:solidFill>
            <a:srgbClr val="CEBEDC"/>
          </a:solidFill>
          <a:ln>
            <a:solidFill>
              <a:srgbClr val="CEBE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" name="Play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L'ange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4080" y="1019822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0183" y="1515669"/>
            <a:ext cx="3043633" cy="4577156"/>
          </a:xfrm>
          <a:prstGeom prst="rect">
            <a:avLst/>
          </a:prstGeom>
        </p:spPr>
      </p:pic>
      <p:pic>
        <p:nvPicPr>
          <p:cNvPr id="4" name="Arrêtez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-778657" y="2111622"/>
            <a:ext cx="609600" cy="609600"/>
          </a:xfrm>
          <a:prstGeom prst="rect">
            <a:avLst/>
          </a:prstGeom>
        </p:spPr>
      </p:pic>
      <p:pic>
        <p:nvPicPr>
          <p:cNvPr id="10" name="Whole Class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0751" y="612000"/>
            <a:ext cx="1238498" cy="86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30969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530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2530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457198" y="595883"/>
            <a:ext cx="8220075" cy="1005276"/>
          </a:xfrm>
        </p:spPr>
        <p:txBody>
          <a:bodyPr>
            <a:noAutofit/>
          </a:bodyPr>
          <a:lstStyle/>
          <a:p>
            <a:pPr>
              <a:lnSpc>
                <a:spcPct val="100000"/>
              </a:lnSpc>
            </a:pPr>
            <a:r>
              <a:rPr lang="en-GB" altLang="en-US" b="0">
                <a:solidFill>
                  <a:schemeClr val="tx1"/>
                </a:solidFill>
              </a:rPr>
              <a:t>Marchez</a:t>
            </a:r>
            <a:endParaRPr lang="en-GB" altLang="en-US" b="0" dirty="0">
              <a:solidFill>
                <a:schemeClr val="tx1"/>
              </a:solidFill>
            </a:endParaRPr>
          </a:p>
        </p:txBody>
      </p:sp>
      <p:sp>
        <p:nvSpPr>
          <p:cNvPr id="5" name="Oval 4"/>
          <p:cNvSpPr/>
          <p:nvPr/>
        </p:nvSpPr>
        <p:spPr>
          <a:xfrm>
            <a:off x="2414400" y="1665521"/>
            <a:ext cx="4305670" cy="4305670"/>
          </a:xfrm>
          <a:prstGeom prst="ellipse">
            <a:avLst/>
          </a:prstGeom>
          <a:solidFill>
            <a:srgbClr val="CEBEDC"/>
          </a:solidFill>
          <a:ln>
            <a:solidFill>
              <a:srgbClr val="CEBE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" name="Play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L'ange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77695" y="1019822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66305" y="1435747"/>
            <a:ext cx="2011390" cy="4652060"/>
          </a:xfrm>
          <a:prstGeom prst="rect">
            <a:avLst/>
          </a:prstGeom>
        </p:spPr>
      </p:pic>
      <p:pic>
        <p:nvPicPr>
          <p:cNvPr id="8" name="Marchez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-796278" y="2267474"/>
            <a:ext cx="609600" cy="609600"/>
          </a:xfrm>
          <a:prstGeom prst="rect">
            <a:avLst/>
          </a:prstGeom>
        </p:spPr>
      </p:pic>
      <p:pic>
        <p:nvPicPr>
          <p:cNvPr id="10" name="Whole Class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0751" y="612000"/>
            <a:ext cx="1238498" cy="86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4034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763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2763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457198" y="595883"/>
            <a:ext cx="8220075" cy="1005276"/>
          </a:xfrm>
        </p:spPr>
        <p:txBody>
          <a:bodyPr>
            <a:noAutofit/>
          </a:bodyPr>
          <a:lstStyle/>
          <a:p>
            <a:pPr>
              <a:lnSpc>
                <a:spcPct val="100000"/>
              </a:lnSpc>
            </a:pPr>
            <a:r>
              <a:rPr lang="en-GB" altLang="en-US" b="0">
                <a:solidFill>
                  <a:schemeClr val="tx1"/>
                </a:solidFill>
              </a:rPr>
              <a:t>Courez</a:t>
            </a:r>
            <a:endParaRPr lang="en-GB" altLang="en-US" b="0" dirty="0">
              <a:solidFill>
                <a:schemeClr val="tx1"/>
              </a:solidFill>
            </a:endParaRPr>
          </a:p>
        </p:txBody>
      </p:sp>
      <p:sp>
        <p:nvSpPr>
          <p:cNvPr id="5" name="Oval 4"/>
          <p:cNvSpPr/>
          <p:nvPr/>
        </p:nvSpPr>
        <p:spPr>
          <a:xfrm>
            <a:off x="2414400" y="1665521"/>
            <a:ext cx="4305670" cy="4305670"/>
          </a:xfrm>
          <a:prstGeom prst="ellipse">
            <a:avLst/>
          </a:prstGeom>
          <a:solidFill>
            <a:srgbClr val="CEBEDC"/>
          </a:solidFill>
          <a:ln>
            <a:solidFill>
              <a:srgbClr val="CEBE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" name="Play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L'ange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12801" y="1010944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Courez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893686" y="2407924"/>
            <a:ext cx="609600" cy="60960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58779" y="1444625"/>
            <a:ext cx="2610504" cy="4648200"/>
          </a:xfrm>
          <a:prstGeom prst="rect">
            <a:avLst/>
          </a:prstGeom>
        </p:spPr>
      </p:pic>
      <p:pic>
        <p:nvPicPr>
          <p:cNvPr id="10" name="Whole Class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0751" y="612000"/>
            <a:ext cx="1238498" cy="86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20997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554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2554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457198" y="595883"/>
            <a:ext cx="8220075" cy="1005276"/>
          </a:xfrm>
        </p:spPr>
        <p:txBody>
          <a:bodyPr>
            <a:noAutofit/>
          </a:bodyPr>
          <a:lstStyle/>
          <a:p>
            <a:pPr>
              <a:lnSpc>
                <a:spcPct val="100000"/>
              </a:lnSpc>
            </a:pPr>
            <a:r>
              <a:rPr lang="en-GB" altLang="en-US" b="0">
                <a:solidFill>
                  <a:schemeClr val="tx1"/>
                </a:solidFill>
              </a:rPr>
              <a:t>Sautez</a:t>
            </a:r>
            <a:endParaRPr lang="en-GB" altLang="en-US" b="0" dirty="0">
              <a:solidFill>
                <a:schemeClr val="tx1"/>
              </a:solidFill>
            </a:endParaRPr>
          </a:p>
        </p:txBody>
      </p:sp>
      <p:sp>
        <p:nvSpPr>
          <p:cNvPr id="5" name="Oval 4"/>
          <p:cNvSpPr/>
          <p:nvPr/>
        </p:nvSpPr>
        <p:spPr>
          <a:xfrm>
            <a:off x="2414400" y="1665521"/>
            <a:ext cx="4305670" cy="4305670"/>
          </a:xfrm>
          <a:prstGeom prst="ellipse">
            <a:avLst/>
          </a:prstGeom>
          <a:solidFill>
            <a:srgbClr val="CEBEDC"/>
          </a:solidFill>
          <a:ln>
            <a:solidFill>
              <a:srgbClr val="CEBE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" name="Play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L'ange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12801" y="1010944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53361" y="1494664"/>
            <a:ext cx="2837277" cy="4598161"/>
          </a:xfrm>
          <a:prstGeom prst="rect">
            <a:avLst/>
          </a:prstGeom>
        </p:spPr>
      </p:pic>
      <p:pic>
        <p:nvPicPr>
          <p:cNvPr id="8" name="Sautez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-841465" y="1601159"/>
            <a:ext cx="609600" cy="609600"/>
          </a:xfrm>
          <a:prstGeom prst="rect">
            <a:avLst/>
          </a:prstGeom>
        </p:spPr>
      </p:pic>
      <p:pic>
        <p:nvPicPr>
          <p:cNvPr id="10" name="Whole Class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0751" y="612000"/>
            <a:ext cx="1238498" cy="86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89197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530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2530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457198" y="595883"/>
            <a:ext cx="8220075" cy="1005276"/>
          </a:xfrm>
        </p:spPr>
        <p:txBody>
          <a:bodyPr>
            <a:noAutofit/>
          </a:bodyPr>
          <a:lstStyle/>
          <a:p>
            <a:pPr>
              <a:lnSpc>
                <a:spcPct val="100000"/>
              </a:lnSpc>
            </a:pPr>
            <a:r>
              <a:rPr lang="en-GB" altLang="en-US" b="0">
                <a:solidFill>
                  <a:schemeClr val="tx1"/>
                </a:solidFill>
              </a:rPr>
              <a:t>Sautez à cloche-pied</a:t>
            </a:r>
            <a:endParaRPr lang="en-GB" altLang="en-US" b="0" dirty="0" err="1">
              <a:solidFill>
                <a:schemeClr val="tx1"/>
              </a:solidFill>
            </a:endParaRPr>
          </a:p>
        </p:txBody>
      </p:sp>
      <p:sp>
        <p:nvSpPr>
          <p:cNvPr id="5" name="Oval 4"/>
          <p:cNvSpPr/>
          <p:nvPr/>
        </p:nvSpPr>
        <p:spPr>
          <a:xfrm>
            <a:off x="2414400" y="1665521"/>
            <a:ext cx="4305670" cy="4305670"/>
          </a:xfrm>
          <a:prstGeom prst="ellipse">
            <a:avLst/>
          </a:prstGeom>
          <a:solidFill>
            <a:srgbClr val="CEBEDC"/>
          </a:solidFill>
          <a:ln>
            <a:solidFill>
              <a:srgbClr val="CEBE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" name="Play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L'ange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30883" y="1010944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19160" y="1577466"/>
            <a:ext cx="3505679" cy="4515360"/>
          </a:xfrm>
          <a:prstGeom prst="rect">
            <a:avLst/>
          </a:prstGeom>
        </p:spPr>
      </p:pic>
      <p:pic>
        <p:nvPicPr>
          <p:cNvPr id="4" name="Sautez à cloche-pie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-837805" y="2020437"/>
            <a:ext cx="609600" cy="609600"/>
          </a:xfrm>
          <a:prstGeom prst="rect">
            <a:avLst/>
          </a:prstGeom>
        </p:spPr>
      </p:pic>
      <p:pic>
        <p:nvPicPr>
          <p:cNvPr id="10" name="Whole Class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0751" y="612000"/>
            <a:ext cx="1238498" cy="86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92524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272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4272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457198" y="595883"/>
            <a:ext cx="8220075" cy="1005276"/>
          </a:xfrm>
        </p:spPr>
        <p:txBody>
          <a:bodyPr>
            <a:noAutofit/>
          </a:bodyPr>
          <a:lstStyle/>
          <a:p>
            <a:pPr>
              <a:lnSpc>
                <a:spcPct val="100000"/>
              </a:lnSpc>
            </a:pPr>
            <a:r>
              <a:rPr lang="en-GB" altLang="en-US" b="0">
                <a:solidFill>
                  <a:schemeClr val="tx1"/>
                </a:solidFill>
              </a:rPr>
              <a:t>Courez sur place</a:t>
            </a:r>
            <a:endParaRPr lang="en-GB" altLang="en-US" b="0" dirty="0" err="1">
              <a:solidFill>
                <a:schemeClr val="tx1"/>
              </a:solidFill>
            </a:endParaRPr>
          </a:p>
        </p:txBody>
      </p:sp>
      <p:sp>
        <p:nvSpPr>
          <p:cNvPr id="5" name="Oval 4"/>
          <p:cNvSpPr/>
          <p:nvPr/>
        </p:nvSpPr>
        <p:spPr>
          <a:xfrm>
            <a:off x="2414400" y="1665521"/>
            <a:ext cx="4305670" cy="4305670"/>
          </a:xfrm>
          <a:prstGeom prst="ellipse">
            <a:avLst/>
          </a:prstGeom>
          <a:solidFill>
            <a:srgbClr val="CEBEDC"/>
          </a:solidFill>
          <a:ln>
            <a:solidFill>
              <a:srgbClr val="CEBE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" name="Play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L'ange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5695" y="1010944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5490" y="1526958"/>
            <a:ext cx="1933019" cy="4559857"/>
          </a:xfrm>
          <a:prstGeom prst="rect">
            <a:avLst/>
          </a:prstGeom>
        </p:spPr>
      </p:pic>
      <p:pic>
        <p:nvPicPr>
          <p:cNvPr id="8" name="Courez sur place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-901918" y="2321052"/>
            <a:ext cx="609600" cy="609600"/>
          </a:xfrm>
          <a:prstGeom prst="rect">
            <a:avLst/>
          </a:prstGeom>
        </p:spPr>
      </p:pic>
      <p:pic>
        <p:nvPicPr>
          <p:cNvPr id="10" name="Whole Class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0751" y="612000"/>
            <a:ext cx="1238498" cy="86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08850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739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2739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457198" y="595883"/>
            <a:ext cx="8220075" cy="1005276"/>
          </a:xfrm>
        </p:spPr>
        <p:txBody>
          <a:bodyPr>
            <a:noAutofit/>
          </a:bodyPr>
          <a:lstStyle/>
          <a:p>
            <a:pPr>
              <a:lnSpc>
                <a:spcPct val="100000"/>
              </a:lnSpc>
            </a:pPr>
            <a:r>
              <a:rPr lang="en-GB" altLang="en-US" b="0">
                <a:solidFill>
                  <a:schemeClr val="tx1"/>
                </a:solidFill>
              </a:rPr>
              <a:t>Sautillez</a:t>
            </a:r>
            <a:endParaRPr lang="en-GB" altLang="en-US" b="0" dirty="0" err="1">
              <a:solidFill>
                <a:schemeClr val="tx1"/>
              </a:solidFill>
            </a:endParaRPr>
          </a:p>
        </p:txBody>
      </p:sp>
      <p:sp>
        <p:nvSpPr>
          <p:cNvPr id="5" name="Oval 4"/>
          <p:cNvSpPr/>
          <p:nvPr/>
        </p:nvSpPr>
        <p:spPr>
          <a:xfrm>
            <a:off x="2414400" y="1665521"/>
            <a:ext cx="4305670" cy="4305670"/>
          </a:xfrm>
          <a:prstGeom prst="ellipse">
            <a:avLst/>
          </a:prstGeom>
          <a:solidFill>
            <a:srgbClr val="CEBEDC"/>
          </a:solidFill>
          <a:ln>
            <a:solidFill>
              <a:srgbClr val="CEBE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" name="Play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L'ange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09050" y="1010944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3612" y="1509203"/>
            <a:ext cx="1876775" cy="4583621"/>
          </a:xfrm>
          <a:prstGeom prst="rect">
            <a:avLst/>
          </a:prstGeom>
        </p:spPr>
      </p:pic>
      <p:pic>
        <p:nvPicPr>
          <p:cNvPr id="4" name="Sautillez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-784386" y="2042523"/>
            <a:ext cx="609600" cy="609600"/>
          </a:xfrm>
          <a:prstGeom prst="rect">
            <a:avLst/>
          </a:prstGeom>
        </p:spPr>
      </p:pic>
      <p:pic>
        <p:nvPicPr>
          <p:cNvPr id="10" name="Whole Class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0751" y="612000"/>
            <a:ext cx="1238498" cy="86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66276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46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246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ounded Rectangle 24"/>
          <p:cNvSpPr/>
          <p:nvPr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sp>
        <p:nvSpPr>
          <p:cNvPr id="24" name="Rounded Rectangle 23"/>
          <p:cNvSpPr/>
          <p:nvPr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sp>
        <p:nvSpPr>
          <p:cNvPr id="11" name="Title 1"/>
          <p:cNvSpPr txBox="1">
            <a:spLocks/>
          </p:cNvSpPr>
          <p:nvPr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 SemiBold" pitchFamily="2" charset="0"/>
              </a:rPr>
              <a:t>Success Criteria</a:t>
            </a:r>
          </a:p>
        </p:txBody>
      </p:sp>
      <p:sp>
        <p:nvSpPr>
          <p:cNvPr id="12" name="Title 1"/>
          <p:cNvSpPr txBox="1">
            <a:spLocks/>
          </p:cNvSpPr>
          <p:nvPr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 SemiBold" pitchFamily="2" charset="0"/>
              </a:rPr>
              <a:t>Aim</a:t>
            </a:r>
          </a:p>
        </p:txBody>
      </p:sp>
      <p:sp>
        <p:nvSpPr>
          <p:cNvPr id="16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/>
          </a:bodyPr>
          <a:lstStyle/>
          <a:p>
            <a:r>
              <a:rPr lang="en-GB"/>
              <a:t>I can listen to commands and follow instructions.</a:t>
            </a:r>
            <a:endParaRPr lang="en-GB" altLang="en-US" dirty="0">
              <a:cs typeface="Sassoon Infant Rg" panose="02000503030000020003" pitchFamily="50" charset="0"/>
            </a:endParaRPr>
          </a:p>
        </p:txBody>
      </p:sp>
      <p:sp>
        <p:nvSpPr>
          <p:cNvPr id="20" name="Content Placeholder 15"/>
          <p:cNvSpPr txBox="1">
            <a:spLocks/>
          </p:cNvSpPr>
          <p:nvPr/>
        </p:nvSpPr>
        <p:spPr>
          <a:xfrm>
            <a:off x="628650" y="3466803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latin typeface="Twinkl" pitchFamily="2" charset="0"/>
              </a:rPr>
              <a:t>I can demonstrate my understanding of instructions in French.</a:t>
            </a:r>
          </a:p>
          <a:p>
            <a:r>
              <a:rPr lang="en-GB" dirty="0">
                <a:latin typeface="Twinkl" pitchFamily="2" charset="0"/>
              </a:rPr>
              <a:t>I can follow instructions when I hear them.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96800" y="615600"/>
            <a:ext cx="864000" cy="86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794106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Planit">
      <a:dk1>
        <a:srgbClr val="1C1C1C"/>
      </a:dk1>
      <a:lt1>
        <a:srgbClr val="FFFFFF"/>
      </a:lt1>
      <a:dk2>
        <a:srgbClr val="132A8C"/>
      </a:dk2>
      <a:lt2>
        <a:srgbClr val="E2E2E2"/>
      </a:lt2>
      <a:accent1>
        <a:srgbClr val="6B388C"/>
      </a:accent1>
      <a:accent2>
        <a:srgbClr val="E6236A"/>
      </a:accent2>
      <a:accent3>
        <a:srgbClr val="32B3A2"/>
      </a:accent3>
      <a:accent4>
        <a:srgbClr val="A21774"/>
      </a:accent4>
      <a:accent5>
        <a:srgbClr val="14B4E4"/>
      </a:accent5>
      <a:accent6>
        <a:srgbClr val="EE7918"/>
      </a:accent6>
      <a:hlink>
        <a:srgbClr val="14B4E4"/>
      </a:hlink>
      <a:folHlink>
        <a:srgbClr val="86CEFA"/>
      </a:folHlink>
    </a:clrScheme>
    <a:fontScheme name="Twinkl Planit">
      <a:majorFont>
        <a:latin typeface="Sassoon Infant Md"/>
        <a:ea typeface=""/>
        <a:cs typeface=""/>
      </a:majorFont>
      <a:minorFont>
        <a:latin typeface="Sassoon Infant Rg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1520</TotalTime>
  <Words>79</Words>
  <Application>Microsoft Office PowerPoint</Application>
  <PresentationFormat>On-screen Show (4:3)</PresentationFormat>
  <Paragraphs>23</Paragraphs>
  <Slides>12</Slides>
  <Notes>0</Notes>
  <HiddenSlides>0</HiddenSlides>
  <MMClips>9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9" baseType="lpstr">
      <vt:lpstr>Twinkl</vt:lpstr>
      <vt:lpstr>Calibri</vt:lpstr>
      <vt:lpstr>Twinkl SemiBold</vt:lpstr>
      <vt:lpstr>Arial</vt:lpstr>
      <vt:lpstr>Tuffy</vt:lpstr>
      <vt:lpstr>Sassoon Infant Rg</vt:lpstr>
      <vt:lpstr>Office Theme</vt:lpstr>
      <vt:lpstr>PowerPoint Presentation</vt:lpstr>
      <vt:lpstr>PowerPoint Presentation</vt:lpstr>
      <vt:lpstr>Levez-vous</vt:lpstr>
      <vt:lpstr>Asseyez-vous</vt:lpstr>
      <vt:lpstr>Arrêtez</vt:lpstr>
      <vt:lpstr>Marchez</vt:lpstr>
      <vt:lpstr>Courez</vt:lpstr>
      <vt:lpstr>Sautez</vt:lpstr>
      <vt:lpstr>Sautez à cloche-pied</vt:lpstr>
      <vt:lpstr>Courez sur place</vt:lpstr>
      <vt:lpstr>Sautillez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Geography</dc:title>
  <dc:creator>Twinkl</dc:creator>
  <cp:lastModifiedBy>Cristina Ubeda Escuderos</cp:lastModifiedBy>
  <cp:revision>111</cp:revision>
  <dcterms:created xsi:type="dcterms:W3CDTF">2014-10-01T16:09:27Z</dcterms:created>
  <dcterms:modified xsi:type="dcterms:W3CDTF">2021-01-18T16:53:23Z</dcterms:modified>
</cp:coreProperties>
</file>