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62" r:id="rId2"/>
    <p:sldId id="263" r:id="rId3"/>
    <p:sldId id="264" r:id="rId4"/>
    <p:sldId id="265" r:id="rId5"/>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mplate online newsletter for parents and carers (secondary)" id="{BE4F3795-86A3-4A8C-8779-E5591478FDF8}">
          <p14:sldIdLst>
            <p14:sldId id="262"/>
          </p14:sldIdLst>
        </p14:section>
        <p14:section name="Editable newsletter content" id="{F40EE6C5-7220-46C2-BC4C-2634CED4653A}">
          <p14:sldIdLst>
            <p14:sldId id="263"/>
            <p14:sldId id="264"/>
            <p14:sldId id="265"/>
          </p14:sldIdLst>
        </p14:section>
      </p14:sectionLst>
    </p:ex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OONEY, Marie" initials="CM" lastIdx="4" clrIdx="0"/>
  <p:cmAuthor id="1" name="Sam Marks" initials="Sam M" lastIdx="1" clrIdx="1"/>
  <p:cmAuthor id="2" name="COLE, Rosie" initials="CR" lastIdx="5" clrIdx="2"/>
  <p:cmAuthor id="3" name="Sinclair, Lorna" initials="LS" lastIdx="5"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B6E3EC"/>
    <a:srgbClr val="ECB6BB"/>
    <a:srgbClr val="F1F6AC"/>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BC5E79-823F-477F-9D02-5E3289C2AC98}" v="10" dt="2020-07-27T06:33:58.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586" autoAdjust="0"/>
  </p:normalViewPr>
  <p:slideViewPr>
    <p:cSldViewPr>
      <p:cViewPr varScale="1">
        <p:scale>
          <a:sx n="48" d="100"/>
          <a:sy n="48" d="100"/>
        </p:scale>
        <p:origin x="2798" y="53"/>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A07F5D-BC8A-4D18-92C0-A40632AEC9CB}" type="datetimeFigureOut">
              <a:rPr lang="en-GB" smtClean="0"/>
              <a:t>25/03/2021</a:t>
            </a:fld>
            <a:endParaRPr lang="en-GB"/>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C0EB9F-E44A-4EAC-8E32-AF75B65D84CD}" type="slidenum">
              <a:rPr lang="en-GB" smtClean="0"/>
              <a:t>‹#›</a:t>
            </a:fld>
            <a:endParaRPr lang="en-GB"/>
          </a:p>
        </p:txBody>
      </p:sp>
    </p:spTree>
    <p:extLst>
      <p:ext uri="{BB962C8B-B14F-4D97-AF65-F5344CB8AC3E}">
        <p14:creationId xmlns:p14="http://schemas.microsoft.com/office/powerpoint/2010/main" val="860661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arentinfo.org/article/supporting-your-child-with-reporting-unwanted-content-online" TargetMode="External"/><Relationship Id="rId2" Type="http://schemas.openxmlformats.org/officeDocument/2006/relationships/slide" Target="../slides/slide4.xml"/><Relationship Id="rId1" Type="http://schemas.openxmlformats.org/officeDocument/2006/relationships/notesMaster" Target="../notesMasters/notesMaster1.xml"/><Relationship Id="rId5" Type="http://schemas.openxmlformats.org/officeDocument/2006/relationships/hyperlink" Target="https://www.thinkuknow.co.uk/parents/articles/having-a-conversation-with-your-child/" TargetMode="External"/><Relationship Id="rId4" Type="http://schemas.openxmlformats.org/officeDocument/2006/relationships/hyperlink" Target="https://www.ceop.police.uk/safety-centr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Editable </a:t>
            </a:r>
            <a:r>
              <a:rPr lang="en-GB" b="1" baseline="0" dirty="0" smtClean="0"/>
              <a:t>online newsletter for parents and carers (secondary)</a:t>
            </a:r>
            <a:endParaRPr lang="en-GB" baseline="0" dirty="0" smtClean="0"/>
          </a:p>
          <a:p>
            <a:endParaRPr lang="en-GB" baseline="0" dirty="0" smtClean="0"/>
          </a:p>
          <a:p>
            <a:pPr marL="0" indent="0">
              <a:buFont typeface="Arial" panose="020B0604020202020204" pitchFamily="34" charset="0"/>
              <a:buNone/>
            </a:pPr>
            <a:r>
              <a:rPr lang="en-GB" baseline="0" dirty="0" smtClean="0"/>
              <a:t>If you’d like to send a one-off online-safety newsletter to parents/carers,  we recommend that you use the template provided on slide 1. If you’d like to send a series of online safety newsletters, you can copy and paste the information boxes (slides 2-3) and the ‘steps you can take to keep your child safer’ (slide 4) into the template and send a different newsletter each week/month etc. You can also copy and paste the information into your own school newsletter if you wish.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When editing the template, we recommend including 1 or 2 topics per newsletter, 3  ‘Steps you can take to keep your child safer online’ and the ‘More information?’ box. </a:t>
            </a:r>
          </a:p>
          <a:p>
            <a:endParaRPr lang="en-GB" baseline="0" dirty="0" smtClean="0"/>
          </a:p>
          <a:p>
            <a:r>
              <a:rPr lang="en-GB" b="1" dirty="0" smtClean="0"/>
              <a:t>Topics provided</a:t>
            </a:r>
            <a:endParaRPr lang="en-GB" b="1" baseline="0" dirty="0" smtClean="0"/>
          </a:p>
          <a:p>
            <a:r>
              <a:rPr lang="en-GB" baseline="0" dirty="0" smtClean="0"/>
              <a:t>There are information boxes on the following topics: </a:t>
            </a:r>
          </a:p>
          <a:p>
            <a:pPr marL="171450" indent="-171450">
              <a:buFont typeface="Arial" panose="020B0604020202020204" pitchFamily="34" charset="0"/>
              <a:buChar char="•"/>
            </a:pPr>
            <a:r>
              <a:rPr lang="en-GB" baseline="0" dirty="0" smtClean="0"/>
              <a:t>Social media</a:t>
            </a:r>
          </a:p>
          <a:p>
            <a:pPr marL="171450" indent="-171450">
              <a:buFont typeface="Arial" panose="020B0604020202020204" pitchFamily="34" charset="0"/>
              <a:buChar char="•"/>
            </a:pPr>
            <a:r>
              <a:rPr lang="en-GB" baseline="0" dirty="0" smtClean="0"/>
              <a:t>Online gaming</a:t>
            </a:r>
          </a:p>
          <a:p>
            <a:pPr marL="171450" indent="-171450">
              <a:buFont typeface="Arial" panose="020B0604020202020204" pitchFamily="34" charset="0"/>
              <a:buChar char="•"/>
            </a:pPr>
            <a:r>
              <a:rPr lang="en-GB" baseline="0" dirty="0" smtClean="0"/>
              <a:t>Livestreaming</a:t>
            </a:r>
          </a:p>
          <a:p>
            <a:pPr marL="171450" indent="-171450">
              <a:buFont typeface="Arial" panose="020B0604020202020204" pitchFamily="34" charset="0"/>
              <a:buChar char="•"/>
            </a:pPr>
            <a:r>
              <a:rPr lang="en-GB" baseline="0" dirty="0" smtClean="0"/>
              <a:t>Sharing information, images and videos</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1</a:t>
            </a:fld>
            <a:endParaRPr lang="en-GB"/>
          </a:p>
        </p:txBody>
      </p:sp>
    </p:spTree>
    <p:extLst>
      <p:ext uri="{BB962C8B-B14F-4D97-AF65-F5344CB8AC3E}">
        <p14:creationId xmlns:p14="http://schemas.microsoft.com/office/powerpoint/2010/main" val="1099313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copy and paste</a:t>
            </a:r>
            <a:r>
              <a:rPr lang="en-GB" baseline="0" dirty="0" smtClean="0"/>
              <a:t> the information boxes into the editable template to create your newsletter. </a:t>
            </a:r>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2</a:t>
            </a:fld>
            <a:endParaRPr lang="en-GB"/>
          </a:p>
        </p:txBody>
      </p:sp>
    </p:spTree>
    <p:extLst>
      <p:ext uri="{BB962C8B-B14F-4D97-AF65-F5344CB8AC3E}">
        <p14:creationId xmlns:p14="http://schemas.microsoft.com/office/powerpoint/2010/main" val="3337510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Please copy and paste</a:t>
            </a:r>
            <a:r>
              <a:rPr lang="en-GB" baseline="0" dirty="0" smtClean="0"/>
              <a:t> the information boxes into the editable template to create your newsletter. </a:t>
            </a:r>
            <a:endParaRPr lang="en-GB" dirty="0" smtClean="0"/>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3</a:t>
            </a:fld>
            <a:endParaRPr lang="en-GB"/>
          </a:p>
        </p:txBody>
      </p:sp>
    </p:spTree>
    <p:extLst>
      <p:ext uri="{BB962C8B-B14F-4D97-AF65-F5344CB8AC3E}">
        <p14:creationId xmlns:p14="http://schemas.microsoft.com/office/powerpoint/2010/main" val="1035070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a:t>
            </a:r>
            <a:r>
              <a:rPr lang="en-GB" baseline="0" dirty="0" smtClean="0"/>
              <a:t> copy and paste the steps info the editable template to create your newsletter. </a:t>
            </a:r>
          </a:p>
          <a:p>
            <a:endParaRPr lang="en-GB" baseline="0" dirty="0" smtClean="0"/>
          </a:p>
          <a:p>
            <a:r>
              <a:rPr lang="en-GB" baseline="0" dirty="0" smtClean="0"/>
              <a:t>If sending a one-off newsletter, we ask that you include the following steps as a minimum: </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smtClean="0">
                <a:latin typeface="Verdana" panose="020B0604030504040204" pitchFamily="34" charset="0"/>
                <a:ea typeface="Verdana" panose="020B0604030504040204" pitchFamily="34" charset="0"/>
                <a:cs typeface="Verdana" panose="020B0604030504040204" pitchFamily="34" charset="0"/>
              </a:rPr>
              <a:t>Make sure they know where to go for support: </a:t>
            </a:r>
            <a:r>
              <a:rPr lang="en-GB" sz="1200" dirty="0" smtClean="0">
                <a:latin typeface="Verdana" panose="020B0604030504040204" pitchFamily="34" charset="0"/>
                <a:ea typeface="Verdana" panose="020B0604030504040204" pitchFamily="34" charset="0"/>
                <a:cs typeface="Verdana" panose="020B0604030504040204" pitchFamily="34" charset="0"/>
              </a:rPr>
              <a:t>Remind your child they can always speak to you or an adult they trust if anything happens online that makes them feel worried or upset. For a breakdown of report services, visit: </a:t>
            </a:r>
            <a:r>
              <a:rPr lang="en-GB" sz="1200" dirty="0" smtClean="0">
                <a:latin typeface="Verdana" panose="020B0604030504040204" pitchFamily="34" charset="0"/>
                <a:ea typeface="Verdana" panose="020B0604030504040204" pitchFamily="34" charset="0"/>
                <a:cs typeface="Verdana" panose="020B0604030504040204" pitchFamily="34" charset="0"/>
                <a:hlinkClick r:id="rId3"/>
              </a:rPr>
              <a:t>Supporting your child with reporting unwanted content online</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dirty="0" smtClean="0"/>
          </a:p>
          <a:p>
            <a:pPr lvl="0"/>
            <a:r>
              <a:rPr lang="en-GB" sz="1200" b="1" dirty="0" smtClean="0">
                <a:latin typeface="Verdana" panose="020B0604030504040204" pitchFamily="34" charset="0"/>
                <a:ea typeface="Verdana" panose="020B0604030504040204" pitchFamily="34" charset="0"/>
                <a:cs typeface="Verdana" panose="020B0604030504040204" pitchFamily="34" charset="0"/>
              </a:rPr>
              <a:t>Make sure they know about CEOP:</a:t>
            </a:r>
            <a:r>
              <a:rPr lang="en-GB" sz="1200" dirty="0" smtClean="0">
                <a:latin typeface="Verdana" panose="020B0604030504040204" pitchFamily="34" charset="0"/>
                <a:ea typeface="Verdana" panose="020B0604030504040204" pitchFamily="34" charset="0"/>
                <a:cs typeface="Verdana" panose="020B0604030504040204" pitchFamily="34" charset="0"/>
              </a:rPr>
              <a:t> Young people can report a concern about grooming or sexual abuse to CEOP at </a:t>
            </a:r>
            <a:r>
              <a:rPr lang="en-GB" sz="1200" b="1" u="sng" dirty="0" smtClean="0">
                <a:latin typeface="Verdana" panose="020B0604030504040204" pitchFamily="34" charset="0"/>
                <a:ea typeface="Verdana" panose="020B0604030504040204" pitchFamily="34" charset="0"/>
                <a:cs typeface="Verdana" panose="020B0604030504040204" pitchFamily="34" charset="0"/>
              </a:rPr>
              <a:t>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4"/>
              </a:rPr>
              <a:t>https://www.ceop.police.uk/safety-centre/</a:t>
            </a:r>
            <a:endParaRPr lang="en-GB" sz="1200" u="sng" dirty="0" smtClean="0">
              <a:latin typeface="Verdana" panose="020B0604030504040204" pitchFamily="34" charset="0"/>
              <a:ea typeface="Verdana" panose="020B0604030504040204" pitchFamily="34" charset="0"/>
              <a:cs typeface="Verdana" panose="020B0604030504040204" pitchFamily="34" charset="0"/>
            </a:endParaRPr>
          </a:p>
          <a:p>
            <a:pPr lvl="0"/>
            <a:r>
              <a:rPr lang="en-GB" sz="1200" dirty="0" smtClean="0">
                <a:latin typeface="Verdana" panose="020B0604030504040204" pitchFamily="34" charset="0"/>
                <a:ea typeface="Verdana" panose="020B0604030504040204" pitchFamily="34" charset="0"/>
                <a:cs typeface="Verdana" panose="020B0604030504040204" pitchFamily="34" charset="0"/>
              </a:rPr>
              <a:t>and get support from a specialist Child Protection Advisor.</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smtClean="0">
                <a:latin typeface="Verdana" panose="020B0604030504040204" pitchFamily="34" charset="0"/>
                <a:ea typeface="Verdana" panose="020B0604030504040204" pitchFamily="34" charset="0"/>
                <a:cs typeface="Verdana" panose="020B0604030504040204" pitchFamily="34" charset="0"/>
              </a:rPr>
              <a:t>Have an ongoing conversation</a:t>
            </a:r>
            <a:r>
              <a:rPr lang="en-GB" sz="1200" dirty="0" smtClean="0">
                <a:latin typeface="Verdana" panose="020B0604030504040204" pitchFamily="34" charset="0"/>
                <a:ea typeface="Verdana" panose="020B0604030504040204" pitchFamily="34" charset="0"/>
                <a:cs typeface="Verdana" panose="020B0604030504040204" pitchFamily="34" charset="0"/>
              </a:rPr>
              <a:t>: Continue to talk about the apps, games and sites they like to use, and what they like and don’t like and any concerns about being online. Discuss with them when to unfollow, block or report . For help starting this conversation, read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5"/>
              </a:rPr>
              <a:t>having a conversation with your child</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dirty="0"/>
          </a:p>
        </p:txBody>
      </p:sp>
      <p:sp>
        <p:nvSpPr>
          <p:cNvPr id="4" name="Slide Number Placeholder 3"/>
          <p:cNvSpPr>
            <a:spLocks noGrp="1"/>
          </p:cNvSpPr>
          <p:nvPr>
            <p:ph type="sldNum" sz="quarter" idx="10"/>
          </p:nvPr>
        </p:nvSpPr>
        <p:spPr/>
        <p:txBody>
          <a:bodyPr/>
          <a:lstStyle/>
          <a:p>
            <a:fld id="{14C0EB9F-E44A-4EAC-8E32-AF75B65D84CD}" type="slidenum">
              <a:rPr lang="en-GB" smtClean="0"/>
              <a:t>4</a:t>
            </a:fld>
            <a:endParaRPr lang="en-GB"/>
          </a:p>
        </p:txBody>
      </p:sp>
    </p:spTree>
    <p:extLst>
      <p:ext uri="{BB962C8B-B14F-4D97-AF65-F5344CB8AC3E}">
        <p14:creationId xmlns:p14="http://schemas.microsoft.com/office/powerpoint/2010/main" val="111103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3170953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96527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93A2D7-F085-4BEF-BD72-B16C6B536E06}"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3721536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393A2D7-F085-4BEF-BD72-B16C6B536E06}"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121831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393A2D7-F085-4BEF-BD72-B16C6B536E06}" type="datetimeFigureOut">
              <a:rPr lang="en-GB" smtClean="0"/>
              <a:t>25/03/2021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874177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393A2D7-F085-4BEF-BD72-B16C6B536E06}" type="datetimeFigureOut">
              <a:rPr lang="en-GB" smtClean="0"/>
              <a:t>25/03/2021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4094161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93A2D7-F085-4BEF-BD72-B16C6B536E06}" type="datetimeFigureOut">
              <a:rPr lang="en-GB" smtClean="0"/>
              <a:t>25/03/2021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167501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93A2D7-F085-4BEF-BD72-B16C6B536E06}"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429414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93A2D7-F085-4BEF-BD72-B16C6B536E06}"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2846664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1629471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73264"/>
            <a:ext cx="1157288" cy="1220822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573264"/>
            <a:ext cx="3357563" cy="122082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93A2D7-F085-4BEF-BD72-B16C6B536E06}"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890435-5BB5-4496-A53B-D4641317C26A}" type="slidenum">
              <a:rPr lang="en-GB" smtClean="0"/>
              <a:t>‹#›</a:t>
            </a:fld>
            <a:endParaRPr lang="en-GB"/>
          </a:p>
        </p:txBody>
      </p:sp>
    </p:spTree>
    <p:extLst>
      <p:ext uri="{BB962C8B-B14F-4D97-AF65-F5344CB8AC3E}">
        <p14:creationId xmlns:p14="http://schemas.microsoft.com/office/powerpoint/2010/main" val="884247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1"/>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5"/>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393A2D7-F085-4BEF-BD72-B16C6B536E06}" type="datetimeFigureOut">
              <a:rPr lang="en-GB" smtClean="0"/>
              <a:t>25/03/2021</a:t>
            </a:fld>
            <a:endParaRPr lang="en-GB"/>
          </a:p>
        </p:txBody>
      </p:sp>
      <p:sp>
        <p:nvSpPr>
          <p:cNvPr id="5" name="Footer Placeholder 4"/>
          <p:cNvSpPr>
            <a:spLocks noGrp="1"/>
          </p:cNvSpPr>
          <p:nvPr>
            <p:ph type="ftr" sz="quarter" idx="3"/>
          </p:nvPr>
        </p:nvSpPr>
        <p:spPr>
          <a:xfrm>
            <a:off x="2343150" y="9181395"/>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5"/>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77890435-5BB5-4496-A53B-D4641317C26A}" type="slidenum">
              <a:rPr lang="en-GB" smtClean="0"/>
              <a:t>‹#›</a:t>
            </a:fld>
            <a:endParaRPr lang="en-GB"/>
          </a:p>
        </p:txBody>
      </p:sp>
    </p:spTree>
    <p:extLst>
      <p:ext uri="{BB962C8B-B14F-4D97-AF65-F5344CB8AC3E}">
        <p14:creationId xmlns:p14="http://schemas.microsoft.com/office/powerpoint/2010/main" val="1226755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thinkuknow.co.uk/parents/articles/having-a-conversation-with-your-child/" TargetMode="External"/><Relationship Id="rId3" Type="http://schemas.openxmlformats.org/officeDocument/2006/relationships/hyperlink" Target="https://www.youtube.com/watch?v=_5-ij1jm9K8&amp;feature=emb_title" TargetMode="External"/><Relationship Id="rId7" Type="http://schemas.openxmlformats.org/officeDocument/2006/relationships/hyperlink" Target="https://www.thinkuknow.co.uk/parents/articles/Nude-selfies-a-parents-guide/"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png"/><Relationship Id="rId5" Type="http://schemas.openxmlformats.org/officeDocument/2006/relationships/hyperlink" Target="https://www.thinkuknow.co.uk/parents/Support-tools/home-activity-worksheets/" TargetMode="External"/><Relationship Id="rId10" Type="http://schemas.openxmlformats.org/officeDocument/2006/relationships/hyperlink" Target="https://www.ceop.police.uk/safety-centre/" TargetMode="External"/><Relationship Id="rId4" Type="http://schemas.openxmlformats.org/officeDocument/2006/relationships/hyperlink" Target="http://www.thinkuknow.co.uk/parents" TargetMode="External"/><Relationship Id="rId9" Type="http://schemas.openxmlformats.org/officeDocument/2006/relationships/hyperlink" Target="https://parentinfo.org/article/supporting-your-child-with-reporting-unwanted-content-online"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thinkuknow.co.uk/parents/articles/gaming/" TargetMode="External"/><Relationship Id="rId3" Type="http://schemas.openxmlformats.org/officeDocument/2006/relationships/hyperlink" Target="https://www.thinkuknow.co.uk/parents/articles/is-my-child-ready-for-social-media/" TargetMode="External"/><Relationship Id="rId7" Type="http://schemas.openxmlformats.org/officeDocument/2006/relationships/hyperlink" Target="https://www.thinkuknow.co.uk/parents/articles/gaming-whats-appropriate-for-your-child/"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hyperlink" Target="https://www.thinkuknow.co.uk/parents/articles/teens-and-the-sexual-content-on-social-media/" TargetMode="External"/><Relationship Id="rId5" Type="http://schemas.openxmlformats.org/officeDocument/2006/relationships/hyperlink" Target="https://www.thinkuknow.co.uk/parents/articles/Reporting-to-social-media-sites-/" TargetMode="External"/><Relationship Id="rId4" Type="http://schemas.openxmlformats.org/officeDocument/2006/relationships/hyperlink" Target="https://www.youtube.com/watch?v=_5-ij1jm9K8&amp;feature=emb_title" TargetMode="External"/><Relationship Id="rId9" Type="http://schemas.openxmlformats.org/officeDocument/2006/relationships/hyperlink" Target="https://www.net-aware.org.uk/"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thinkuknow.co.uk/globalassets/thinkuknow/parents/quick-guide-to-live-streaming.pdf" TargetMode="External"/><Relationship Id="rId3" Type="http://schemas.openxmlformats.org/officeDocument/2006/relationships/hyperlink" Target="https://www.thinkuknow.co.uk/parents/articles/what-is-live-streaming/" TargetMode="External"/><Relationship Id="rId7" Type="http://schemas.openxmlformats.org/officeDocument/2006/relationships/hyperlink" Target="https://youtu.be/6S5cFxoTATs"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s://www.thinkuknow.co.uk/parents/articles/My-child-has-shared-too-much-online/" TargetMode="External"/><Relationship Id="rId5" Type="http://schemas.openxmlformats.org/officeDocument/2006/relationships/hyperlink" Target="https://parentinfo.org./article-your-child-s-personal-information-and-how-to-protect-it-online-secondary" TargetMode="External"/><Relationship Id="rId4" Type="http://schemas.openxmlformats.org/officeDocument/2006/relationships/hyperlink" Target="https://www.thinkuknow.co.uk/parents/articles/parents-guide-to-personal-information2/" TargetMode="External"/><Relationship Id="rId9" Type="http://schemas.openxmlformats.org/officeDocument/2006/relationships/hyperlink" Target="https://www.thinkuknow.co.uk/parents/articles/Nude-selfies-a-parents-guide/"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thinkuknow.co.uk/14_plus/" TargetMode="External"/><Relationship Id="rId3" Type="http://schemas.openxmlformats.org/officeDocument/2006/relationships/hyperlink" Target="https://parentinfo.org/article/supporting-your-child-with-reporting-unwanted-content-online" TargetMode="External"/><Relationship Id="rId7" Type="http://schemas.openxmlformats.org/officeDocument/2006/relationships/hyperlink" Target="https://www.thinkuknow.co.uk/11_13/" TargetMode="External"/><Relationship Id="rId12" Type="http://schemas.openxmlformats.org/officeDocument/2006/relationships/hyperlink" Target="http://www.childline.org.uk/"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hyperlink" Target="https://www.ceop.police.uk/safety-centre/" TargetMode="External"/><Relationship Id="rId11" Type="http://schemas.openxmlformats.org/officeDocument/2006/relationships/hyperlink" Target="http://www.themix.org.uk/" TargetMode="External"/><Relationship Id="rId5" Type="http://schemas.openxmlformats.org/officeDocument/2006/relationships/hyperlink" Target="https://www.thinkuknow.co.uk/parents/articles/having-a-conversation-with-your-child/" TargetMode="External"/><Relationship Id="rId10" Type="http://schemas.openxmlformats.org/officeDocument/2006/relationships/hyperlink" Target="http://www.brook.org.uk/" TargetMode="External"/><Relationship Id="rId4" Type="http://schemas.openxmlformats.org/officeDocument/2006/relationships/hyperlink" Target="https://www.internetmatters.org/parental-controls/" TargetMode="External"/><Relationship Id="rId9" Type="http://schemas.openxmlformats.org/officeDocument/2006/relationships/hyperlink" Target="http://www.thinkuknow.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5335" y="1377268"/>
            <a:ext cx="6552728" cy="1384995"/>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With </a:t>
            </a:r>
            <a:r>
              <a:rPr lang="en-GB" sz="1200" dirty="0" smtClean="0">
                <a:latin typeface="Verdana" panose="020B0604030504040204" pitchFamily="34" charset="0"/>
                <a:ea typeface="Verdana" panose="020B0604030504040204" pitchFamily="34" charset="0"/>
                <a:cs typeface="Verdana" panose="020B0604030504040204" pitchFamily="34" charset="0"/>
              </a:rPr>
              <a:t>many young </a:t>
            </a:r>
            <a:r>
              <a:rPr lang="en-GB" sz="1200" dirty="0">
                <a:latin typeface="Verdana" panose="020B0604030504040204" pitchFamily="34" charset="0"/>
                <a:ea typeface="Verdana" panose="020B0604030504040204" pitchFamily="34" charset="0"/>
                <a:cs typeface="Verdana" panose="020B0604030504040204" pitchFamily="34" charset="0"/>
              </a:rPr>
              <a:t>people </a:t>
            </a:r>
            <a:r>
              <a:rPr lang="en-GB" sz="1200" dirty="0" smtClean="0">
                <a:latin typeface="Verdana" panose="020B0604030504040204" pitchFamily="34" charset="0"/>
                <a:ea typeface="Verdana" panose="020B0604030504040204" pitchFamily="34" charset="0"/>
                <a:cs typeface="Verdana" panose="020B0604030504040204" pitchFamily="34" charset="0"/>
              </a:rPr>
              <a:t>having had to learn from home this year, </a:t>
            </a:r>
            <a:r>
              <a:rPr lang="en-GB" sz="1200" dirty="0">
                <a:latin typeface="Verdana" panose="020B0604030504040204" pitchFamily="34" charset="0"/>
                <a:ea typeface="Verdana" panose="020B0604030504040204" pitchFamily="34" charset="0"/>
                <a:cs typeface="Verdana" panose="020B0604030504040204" pitchFamily="34" charset="0"/>
              </a:rPr>
              <a:t>they will </a:t>
            </a:r>
            <a:r>
              <a:rPr lang="en-GB" sz="1200" dirty="0" smtClean="0">
                <a:latin typeface="Verdana" panose="020B0604030504040204" pitchFamily="34" charset="0"/>
                <a:ea typeface="Verdana" panose="020B0604030504040204" pitchFamily="34" charset="0"/>
                <a:cs typeface="Verdana" panose="020B0604030504040204" pitchFamily="34" charset="0"/>
              </a:rPr>
              <a:t>be spending </a:t>
            </a:r>
            <a:r>
              <a:rPr lang="en-GB" sz="1200" dirty="0">
                <a:latin typeface="Verdana" panose="020B0604030504040204" pitchFamily="34" charset="0"/>
                <a:ea typeface="Verdana" panose="020B0604030504040204" pitchFamily="34" charset="0"/>
                <a:cs typeface="Verdana" panose="020B0604030504040204" pitchFamily="34" charset="0"/>
              </a:rPr>
              <a:t>more time </a:t>
            </a:r>
            <a:r>
              <a:rPr lang="en-GB" sz="1200" dirty="0" smtClean="0">
                <a:latin typeface="Verdana" panose="020B0604030504040204" pitchFamily="34" charset="0"/>
                <a:ea typeface="Verdana" panose="020B0604030504040204" pitchFamily="34" charset="0"/>
                <a:cs typeface="Verdana" panose="020B0604030504040204" pitchFamily="34" charset="0"/>
              </a:rPr>
              <a:t>online doing </a:t>
            </a:r>
            <a:r>
              <a:rPr lang="en-GB" sz="1200" dirty="0">
                <a:latin typeface="Verdana" panose="020B0604030504040204" pitchFamily="34" charset="0"/>
                <a:ea typeface="Verdana" panose="020B0604030504040204" pitchFamily="34" charset="0"/>
                <a:cs typeface="Verdana" panose="020B0604030504040204" pitchFamily="34" charset="0"/>
              </a:rPr>
              <a:t>their school work, playing games or </a:t>
            </a:r>
            <a:r>
              <a:rPr lang="en-GB" sz="1200" dirty="0" smtClean="0">
                <a:latin typeface="Verdana" panose="020B0604030504040204" pitchFamily="34" charset="0"/>
                <a:ea typeface="Verdana" panose="020B0604030504040204" pitchFamily="34" charset="0"/>
                <a:cs typeface="Verdana" panose="020B0604030504040204" pitchFamily="34" charset="0"/>
              </a:rPr>
              <a:t>socialising. Technology is hugely valuable for education, as well as a way to keep in touch with friends and family. However it’s important we all consider how we can help keep young people safer online during this lockdown, and always. Here’s some information about what your child may enjoy online and what you can do to help keep them safer: </a:t>
            </a:r>
          </a:p>
        </p:txBody>
      </p:sp>
      <p:sp>
        <p:nvSpPr>
          <p:cNvPr id="13" name="TextBox 12"/>
          <p:cNvSpPr txBox="1"/>
          <p:nvPr/>
        </p:nvSpPr>
        <p:spPr>
          <a:xfrm>
            <a:off x="2465511" y="146162"/>
            <a:ext cx="4203849" cy="1231106"/>
          </a:xfrm>
          <a:prstGeom prst="rect">
            <a:avLst/>
          </a:prstGeom>
          <a:solidFill>
            <a:schemeClr val="accent5">
              <a:lumMod val="20000"/>
              <a:lumOff val="80000"/>
            </a:schemeClr>
          </a:solidFill>
          <a:ln w="19050">
            <a:solidFill>
              <a:schemeClr val="tx1"/>
            </a:solidFill>
          </a:ln>
        </p:spPr>
        <p:txBody>
          <a:bodyPr wrap="square" rtlCol="0">
            <a:spAutoFit/>
          </a:bodyPr>
          <a:lstStyle/>
          <a:p>
            <a:r>
              <a:rPr lang="en-GB" sz="2400" b="1" dirty="0">
                <a:latin typeface="Verdana" panose="020B0604030504040204" pitchFamily="34" charset="0"/>
                <a:ea typeface="Verdana" panose="020B0604030504040204" pitchFamily="34" charset="0"/>
                <a:cs typeface="Verdana" panose="020B0604030504040204" pitchFamily="34" charset="0"/>
              </a:rPr>
              <a:t>Online safety at home: </a:t>
            </a:r>
            <a:endParaRPr lang="en-GB" sz="2400" b="1" dirty="0" smtClean="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P</a:t>
            </a:r>
            <a:r>
              <a:rPr lang="en-GB" dirty="0" smtClean="0">
                <a:latin typeface="Verdana" panose="020B0604030504040204" pitchFamily="34" charset="0"/>
                <a:ea typeface="Verdana" panose="020B0604030504040204" pitchFamily="34" charset="0"/>
                <a:cs typeface="Verdana" panose="020B0604030504040204" pitchFamily="34" charset="0"/>
              </a:rPr>
              <a:t>arents </a:t>
            </a:r>
            <a:r>
              <a:rPr lang="en-GB" dirty="0">
                <a:latin typeface="Verdana" panose="020B0604030504040204" pitchFamily="34" charset="0"/>
                <a:ea typeface="Verdana" panose="020B0604030504040204" pitchFamily="34" charset="0"/>
                <a:cs typeface="Verdana" panose="020B0604030504040204" pitchFamily="34" charset="0"/>
              </a:rPr>
              <a:t>and C</a:t>
            </a:r>
            <a:r>
              <a:rPr lang="en-GB" dirty="0" smtClean="0">
                <a:latin typeface="Verdana" panose="020B0604030504040204" pitchFamily="34" charset="0"/>
                <a:ea typeface="Verdana" panose="020B0604030504040204" pitchFamily="34" charset="0"/>
                <a:cs typeface="Verdana" panose="020B0604030504040204" pitchFamily="34" charset="0"/>
              </a:rPr>
              <a:t>arers </a:t>
            </a:r>
            <a:r>
              <a:rPr lang="en-GB" dirty="0">
                <a:latin typeface="Verdana" panose="020B0604030504040204" pitchFamily="34" charset="0"/>
                <a:ea typeface="Verdana" panose="020B0604030504040204" pitchFamily="34" charset="0"/>
                <a:cs typeface="Verdana" panose="020B0604030504040204" pitchFamily="34" charset="0"/>
              </a:rPr>
              <a:t>N</a:t>
            </a:r>
            <a:r>
              <a:rPr lang="en-GB" dirty="0" smtClean="0">
                <a:latin typeface="Verdana" panose="020B0604030504040204" pitchFamily="34" charset="0"/>
                <a:ea typeface="Verdana" panose="020B0604030504040204" pitchFamily="34" charset="0"/>
                <a:cs typeface="Verdana" panose="020B0604030504040204" pitchFamily="34" charset="0"/>
              </a:rPr>
              <a:t>ewsletter</a:t>
            </a:r>
          </a:p>
          <a:p>
            <a:endParaRPr lang="en-GB" dirty="0" smtClean="0">
              <a:latin typeface="Verdana" panose="020B0604030504040204" pitchFamily="34" charset="0"/>
              <a:ea typeface="Verdana" panose="020B0604030504040204" pitchFamily="34" charset="0"/>
              <a:cs typeface="Verdana" panose="020B0604030504040204" pitchFamily="34" charset="0"/>
            </a:endParaRPr>
          </a:p>
          <a:p>
            <a:pPr algn="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                         April 2021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5" name="Rectangle 14"/>
          <p:cNvSpPr/>
          <p:nvPr/>
        </p:nvSpPr>
        <p:spPr>
          <a:xfrm>
            <a:off x="2455991" y="2836196"/>
            <a:ext cx="2242932" cy="523220"/>
          </a:xfrm>
          <a:prstGeom prst="rect">
            <a:avLst/>
          </a:prstGeom>
        </p:spPr>
        <p:txBody>
          <a:bodyPr wrap="squar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Sharing images and videos</a:t>
            </a:r>
          </a:p>
        </p:txBody>
      </p:sp>
      <p:sp>
        <p:nvSpPr>
          <p:cNvPr id="20" name="Rectangle 19"/>
          <p:cNvSpPr/>
          <p:nvPr/>
        </p:nvSpPr>
        <p:spPr>
          <a:xfrm>
            <a:off x="120921" y="2889217"/>
            <a:ext cx="1645002"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Online gaming</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22" name="Rectangle 21"/>
          <p:cNvSpPr/>
          <p:nvPr/>
        </p:nvSpPr>
        <p:spPr>
          <a:xfrm>
            <a:off x="117696" y="3317848"/>
            <a:ext cx="2246711" cy="2677656"/>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Online games are social activities, and most have features that allow young people to chat with others whilst they play. </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a:t>
            </a:r>
            <a:r>
              <a:rPr lang="en-GB" sz="1200" dirty="0">
                <a:latin typeface="Verdana" panose="020B0604030504040204" pitchFamily="34" charset="0"/>
                <a:ea typeface="Verdana" panose="020B0604030504040204" pitchFamily="34" charset="0"/>
                <a:cs typeface="Verdana" panose="020B0604030504040204" pitchFamily="34" charset="0"/>
              </a:rPr>
              <a:t>information about the positives of gaming, </a:t>
            </a:r>
            <a:r>
              <a:rPr lang="en-GB" sz="1200" dirty="0" smtClean="0">
                <a:latin typeface="Verdana" panose="020B0604030504040204" pitchFamily="34" charset="0"/>
                <a:ea typeface="Verdana" panose="020B0604030504040204" pitchFamily="34" charset="0"/>
                <a:cs typeface="Verdana" panose="020B0604030504040204" pitchFamily="34" charset="0"/>
              </a:rPr>
              <a:t>the risks </a:t>
            </a:r>
            <a:r>
              <a:rPr lang="en-GB" sz="1200" dirty="0">
                <a:latin typeface="Verdana" panose="020B0604030504040204" pitchFamily="34" charset="0"/>
                <a:ea typeface="Verdana" panose="020B0604030504040204" pitchFamily="34" charset="0"/>
                <a:cs typeface="Verdana" panose="020B0604030504040204" pitchFamily="34" charset="0"/>
              </a:rPr>
              <a:t>of ‘in-game chat’ and measures you can take to help protect </a:t>
            </a:r>
            <a:r>
              <a:rPr lang="en-GB" sz="1200" dirty="0" smtClean="0">
                <a:latin typeface="Verdana" panose="020B0604030504040204" pitchFamily="34" charset="0"/>
                <a:ea typeface="Verdana" panose="020B0604030504040204" pitchFamily="34" charset="0"/>
                <a:cs typeface="Verdana" panose="020B0604030504040204" pitchFamily="34" charset="0"/>
              </a:rPr>
              <a:t>your child, </a:t>
            </a:r>
            <a:r>
              <a:rPr lang="en-GB" sz="1200" dirty="0">
                <a:latin typeface="Verdana" panose="020B0604030504040204" pitchFamily="34" charset="0"/>
                <a:ea typeface="Verdana" panose="020B0604030504040204" pitchFamily="34" charset="0"/>
                <a:cs typeface="Verdana" panose="020B0604030504040204" pitchFamily="34" charset="0"/>
              </a:rPr>
              <a:t>watch this short video</a:t>
            </a:r>
            <a:r>
              <a:rPr lang="en-GB" sz="1200" dirty="0" smtClean="0">
                <a:latin typeface="Verdana" panose="020B0604030504040204" pitchFamily="34" charset="0"/>
                <a:ea typeface="Verdana" panose="020B0604030504040204" pitchFamily="34" charset="0"/>
                <a:cs typeface="Verdana" panose="020B0604030504040204" pitchFamily="34" charset="0"/>
              </a:rPr>
              <a:t>:</a:t>
            </a:r>
          </a:p>
          <a:p>
            <a:r>
              <a:rPr lang="en-GB" sz="1200" dirty="0" smtClean="0">
                <a:latin typeface="Verdana" panose="020B0604030504040204" pitchFamily="34" charset="0"/>
                <a:ea typeface="Verdana" panose="020B0604030504040204" pitchFamily="34" charset="0"/>
                <a:cs typeface="Verdana" panose="020B0604030504040204" pitchFamily="34" charset="0"/>
                <a:hlinkClick r:id="rId3"/>
              </a:rPr>
              <a:t>In-game </a:t>
            </a:r>
            <a:r>
              <a:rPr lang="en-GB" sz="1200" dirty="0">
                <a:latin typeface="Verdana" panose="020B0604030504040204" pitchFamily="34" charset="0"/>
                <a:ea typeface="Verdana" panose="020B0604030504040204" pitchFamily="34" charset="0"/>
                <a:cs typeface="Verdana" panose="020B0604030504040204" pitchFamily="34" charset="0"/>
                <a:hlinkClick r:id="rId3"/>
              </a:rPr>
              <a:t>chat: a guide for parents and carers</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24" name="Rectangle 23">
            <a:extLst>
              <a:ext uri="{FF2B5EF4-FFF2-40B4-BE49-F238E27FC236}">
                <a16:creationId xmlns:a16="http://schemas.microsoft.com/office/drawing/2014/main" id="{807688B4-61E8-4D0D-B4C1-21471A55203A}"/>
              </a:ext>
            </a:extLst>
          </p:cNvPr>
          <p:cNvSpPr/>
          <p:nvPr/>
        </p:nvSpPr>
        <p:spPr>
          <a:xfrm>
            <a:off x="4765855" y="2889140"/>
            <a:ext cx="1872208" cy="3231654"/>
          </a:xfrm>
          <a:prstGeom prst="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1400" b="1" dirty="0">
                <a:latin typeface="Verdana" panose="020B0604030504040204" pitchFamily="34" charset="0"/>
                <a:ea typeface="Verdana" panose="020B0604030504040204" pitchFamily="34" charset="0"/>
                <a:cs typeface="Verdana" panose="020B0604030504040204" pitchFamily="34" charset="0"/>
              </a:rPr>
              <a:t>M</a:t>
            </a:r>
            <a:r>
              <a:rPr lang="en-GB" sz="1400" b="1" dirty="0" smtClean="0">
                <a:latin typeface="Verdana" panose="020B0604030504040204" pitchFamily="34" charset="0"/>
                <a:ea typeface="Verdana" panose="020B0604030504040204" pitchFamily="34" charset="0"/>
                <a:cs typeface="Verdana" panose="020B0604030504040204" pitchFamily="34" charset="0"/>
              </a:rPr>
              <a:t>ore information? </a:t>
            </a:r>
          </a:p>
          <a:p>
            <a:pPr algn="ctr"/>
            <a:endParaRPr lang="en-GB" sz="1400" b="1" dirty="0">
              <a:latin typeface="Verdana" panose="020B0604030504040204" pitchFamily="34" charset="0"/>
              <a:ea typeface="Verdana" panose="020B0604030504040204" pitchFamily="34" charset="0"/>
              <a:cs typeface="Verdana" panose="020B0604030504040204" pitchFamily="34" charset="0"/>
            </a:endParaRPr>
          </a:p>
          <a:p>
            <a:r>
              <a:rPr lang="en-GB" sz="900" b="1" dirty="0" smtClean="0">
                <a:latin typeface="Verdana" panose="020B0604030504040204" pitchFamily="34" charset="0"/>
                <a:ea typeface="Verdana" panose="020B0604030504040204" pitchFamily="34" charset="0"/>
                <a:cs typeface="Verdana" panose="020B0604030504040204" pitchFamily="34" charset="0"/>
              </a:rPr>
              <a:t>Thinkuknow is the education programme from the National Crime Agency’s Child Protection Command CEOP (NCA-CEOP). </a:t>
            </a:r>
            <a:r>
              <a:rPr lang="en-GB" sz="900" b="1" dirty="0">
                <a:latin typeface="Verdana" panose="020B0604030504040204" pitchFamily="34" charset="0"/>
                <a:ea typeface="Verdana" panose="020B0604030504040204" pitchFamily="34" charset="0"/>
                <a:cs typeface="Verdana" panose="020B0604030504040204" pitchFamily="34" charset="0"/>
              </a:rPr>
              <a:t> </a:t>
            </a:r>
            <a:r>
              <a:rPr lang="en-GB" sz="900" b="1" dirty="0" smtClean="0">
                <a:latin typeface="Verdana" panose="020B0604030504040204" pitchFamily="34" charset="0"/>
                <a:ea typeface="Verdana" panose="020B0604030504040204" pitchFamily="34" charset="0"/>
                <a:cs typeface="Verdana" panose="020B0604030504040204" pitchFamily="34" charset="0"/>
              </a:rPr>
              <a:t>Their aim is to protect children and young people from sexual abuse online. </a:t>
            </a:r>
          </a:p>
          <a:p>
            <a:endParaRPr lang="en-GB" sz="900" b="1" dirty="0">
              <a:latin typeface="Verdana" panose="020B0604030504040204" pitchFamily="34" charset="0"/>
              <a:ea typeface="Verdana" panose="020B0604030504040204" pitchFamily="34" charset="0"/>
              <a:cs typeface="Verdana" panose="020B0604030504040204" pitchFamily="34" charset="0"/>
            </a:endParaRPr>
          </a:p>
          <a:p>
            <a:r>
              <a:rPr lang="en-GB" sz="900" b="1" dirty="0" smtClean="0">
                <a:latin typeface="Verdana" panose="020B0604030504040204" pitchFamily="34" charset="0"/>
                <a:ea typeface="Verdana" panose="020B0604030504040204" pitchFamily="34" charset="0"/>
                <a:cs typeface="Verdana" panose="020B0604030504040204" pitchFamily="34" charset="0"/>
              </a:rPr>
              <a:t>For more information, advice and guidance, visit their </a:t>
            </a:r>
            <a:r>
              <a:rPr lang="en-GB" sz="900" b="1" dirty="0" smtClean="0">
                <a:latin typeface="Verdana" panose="020B0604030504040204" pitchFamily="34" charset="0"/>
                <a:ea typeface="Verdana" panose="020B0604030504040204" pitchFamily="34" charset="0"/>
                <a:cs typeface="Verdana" panose="020B0604030504040204" pitchFamily="34" charset="0"/>
                <a:hlinkClick r:id="rId4"/>
              </a:rPr>
              <a:t>parents website</a:t>
            </a:r>
            <a:r>
              <a:rPr lang="en-GB" sz="900" b="1" dirty="0" smtClean="0">
                <a:latin typeface="Verdana" panose="020B0604030504040204" pitchFamily="34" charset="0"/>
                <a:ea typeface="Verdana" panose="020B0604030504040204" pitchFamily="34" charset="0"/>
                <a:cs typeface="Verdana" panose="020B0604030504040204" pitchFamily="34" charset="0"/>
              </a:rPr>
              <a:t> and download their </a:t>
            </a:r>
            <a:r>
              <a:rPr lang="en-GB" sz="900" b="1" dirty="0" smtClean="0">
                <a:latin typeface="Verdana" panose="020B0604030504040204" pitchFamily="34" charset="0"/>
                <a:ea typeface="Verdana" panose="020B0604030504040204" pitchFamily="34" charset="0"/>
                <a:cs typeface="Verdana" panose="020B0604030504040204" pitchFamily="34" charset="0"/>
                <a:hlinkClick r:id="rId5"/>
              </a:rPr>
              <a:t>home activity worksheets</a:t>
            </a:r>
            <a:r>
              <a:rPr lang="en-GB" sz="900" b="1" dirty="0" smtClean="0">
                <a:latin typeface="Verdana" panose="020B0604030504040204" pitchFamily="34" charset="0"/>
                <a:ea typeface="Verdana" panose="020B0604030504040204" pitchFamily="34" charset="0"/>
                <a:cs typeface="Verdana" panose="020B0604030504040204" pitchFamily="34" charset="0"/>
              </a:rPr>
              <a:t> for fun, online safety activities to do with your family. </a:t>
            </a:r>
          </a:p>
        </p:txBody>
      </p:sp>
      <p:sp>
        <p:nvSpPr>
          <p:cNvPr id="26" name="TextBox 25"/>
          <p:cNvSpPr txBox="1"/>
          <p:nvPr/>
        </p:nvSpPr>
        <p:spPr>
          <a:xfrm>
            <a:off x="-7156176" y="6213127"/>
            <a:ext cx="6554740" cy="1923604"/>
          </a:xfrm>
          <a:prstGeom prst="rect">
            <a:avLst/>
          </a:prstGeom>
          <a:noFill/>
        </p:spPr>
        <p:txBody>
          <a:bodyPr wrap="square" rtlCol="0">
            <a:spAutoFit/>
          </a:bodyPr>
          <a:lstStyle/>
          <a:p>
            <a:pPr marL="228600" indent="-228600">
              <a:buFont typeface="+mj-lt"/>
              <a:buAutoNum type="arabicPeriod"/>
            </a:pP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b="1"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endParaRPr lang="en-GB" sz="1100" dirty="0" smtClean="0">
              <a:latin typeface="Verdana" panose="020B0604030504040204" pitchFamily="34" charset="0"/>
              <a:ea typeface="Verdana" panose="020B0604030504040204" pitchFamily="34" charset="0"/>
              <a:cs typeface="Verdana" panose="020B0604030504040204" pitchFamily="34" charset="0"/>
            </a:endParaRPr>
          </a:p>
          <a:p>
            <a:pPr marL="228600" indent="-228600">
              <a:buFont typeface="+mj-lt"/>
              <a:buAutoNum type="arabicPeriod"/>
            </a:pP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endParaRPr lang="en-GB" sz="1600" b="1" dirty="0" smtClean="0">
              <a:latin typeface="Verdana" panose="020B0604030504040204" pitchFamily="34" charset="0"/>
              <a:ea typeface="Verdana" panose="020B0604030504040204" pitchFamily="34" charset="0"/>
              <a:cs typeface="Verdana" panose="020B0604030504040204" pitchFamily="34" charset="0"/>
            </a:endParaRPr>
          </a:p>
          <a:p>
            <a:endParaRPr lang="en-GB" sz="1600" b="1" dirty="0">
              <a:latin typeface="Verdana" panose="020B0604030504040204" pitchFamily="34" charset="0"/>
              <a:ea typeface="Verdana" panose="020B0604030504040204" pitchFamily="34" charset="0"/>
              <a:cs typeface="Verdana" panose="020B0604030504040204" pitchFamily="34" charset="0"/>
            </a:endParaRPr>
          </a:p>
          <a:p>
            <a:endParaRPr lang="en-GB" sz="1600" b="1" dirty="0">
              <a:latin typeface="Verdana" panose="020B0604030504040204" pitchFamily="34" charset="0"/>
              <a:ea typeface="Verdana" panose="020B0604030504040204" pitchFamily="34" charset="0"/>
              <a:cs typeface="Verdana" panose="020B0604030504040204" pitchFamily="34" charset="0"/>
            </a:endParaRPr>
          </a:p>
        </p:txBody>
      </p:sp>
      <p:pic>
        <p:nvPicPr>
          <p:cNvPr id="1026" name="Picture 2" descr="H:\Offline Files\Outlook Temp\Thinkuknow email header 600x150px.png"/>
          <p:cNvPicPr>
            <a:picLocks noChangeAspect="1" noChangeArrowheads="1"/>
          </p:cNvPicPr>
          <p:nvPr/>
        </p:nvPicPr>
        <p:blipFill rotWithShape="1">
          <a:blip r:embed="rId6">
            <a:extLst>
              <a:ext uri="{28A0092B-C50C-407E-A947-70E740481C1C}">
                <a14:useLocalDpi xmlns:a14="http://schemas.microsoft.com/office/drawing/2010/main" val="0"/>
              </a:ext>
            </a:extLst>
          </a:blip>
          <a:srcRect l="6528" t="9995" r="63376" b="10573"/>
          <a:stretch/>
        </p:blipFill>
        <p:spPr bwMode="auto">
          <a:xfrm>
            <a:off x="145685" y="43455"/>
            <a:ext cx="1662860" cy="1316646"/>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155646" y="2757369"/>
            <a:ext cx="6485706" cy="7038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83654" y="6632727"/>
            <a:ext cx="6454409" cy="307777"/>
          </a:xfrm>
          <a:prstGeom prst="rect">
            <a:avLst/>
          </a:prstGeom>
          <a:solidFill>
            <a:schemeClr val="accent6">
              <a:lumMod val="20000"/>
              <a:lumOff val="80000"/>
            </a:schemeClr>
          </a:solidFill>
          <a:ln>
            <a:solidFill>
              <a:schemeClr val="accent1"/>
            </a:solidFill>
          </a:ln>
        </p:spPr>
        <p:txBody>
          <a:bodyPr wrap="square" rtlCol="0">
            <a:spAutoFit/>
          </a:bodyPr>
          <a:lstStyle/>
          <a:p>
            <a:r>
              <a:rPr lang="en-GB" sz="1400" b="1" dirty="0">
                <a:latin typeface="Verdana" panose="020B0604030504040204" pitchFamily="34" charset="0"/>
                <a:ea typeface="Verdana" panose="020B0604030504040204" pitchFamily="34" charset="0"/>
                <a:cs typeface="Verdana" panose="020B0604030504040204" pitchFamily="34" charset="0"/>
              </a:rPr>
              <a:t>S</a:t>
            </a:r>
            <a:r>
              <a:rPr lang="en-GB" sz="1400" b="1" dirty="0" smtClean="0">
                <a:latin typeface="Verdana" panose="020B0604030504040204" pitchFamily="34" charset="0"/>
                <a:ea typeface="Verdana" panose="020B0604030504040204" pitchFamily="34" charset="0"/>
                <a:cs typeface="Verdana" panose="020B0604030504040204" pitchFamily="34" charset="0"/>
              </a:rPr>
              <a:t>teps </a:t>
            </a:r>
            <a:r>
              <a:rPr lang="en-GB" sz="1400" b="1" dirty="0">
                <a:latin typeface="Verdana" panose="020B0604030504040204" pitchFamily="34" charset="0"/>
                <a:ea typeface="Verdana" panose="020B0604030504040204" pitchFamily="34" charset="0"/>
                <a:cs typeface="Verdana" panose="020B0604030504040204" pitchFamily="34" charset="0"/>
              </a:rPr>
              <a:t>you can take to help keep your child safer online</a:t>
            </a:r>
          </a:p>
        </p:txBody>
      </p:sp>
      <p:sp>
        <p:nvSpPr>
          <p:cNvPr id="17" name="Rectangle 16"/>
          <p:cNvSpPr/>
          <p:nvPr/>
        </p:nvSpPr>
        <p:spPr>
          <a:xfrm>
            <a:off x="183654" y="6440085"/>
            <a:ext cx="6485706" cy="7038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455991" y="3317848"/>
            <a:ext cx="2242932"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Young people often share images or </a:t>
            </a:r>
            <a:r>
              <a:rPr lang="en-GB" sz="1200" dirty="0">
                <a:latin typeface="Verdana" panose="020B0604030504040204" pitchFamily="34" charset="0"/>
                <a:ea typeface="Verdana" panose="020B0604030504040204" pitchFamily="34" charset="0"/>
                <a:cs typeface="Verdana" panose="020B0604030504040204" pitchFamily="34" charset="0"/>
              </a:rPr>
              <a:t>‘selfies’ </a:t>
            </a:r>
            <a:r>
              <a:rPr lang="en-GB" sz="1200" dirty="0" smtClean="0">
                <a:latin typeface="Verdana" panose="020B0604030504040204" pitchFamily="34" charset="0"/>
                <a:ea typeface="Verdana" panose="020B0604030504040204" pitchFamily="34" charset="0"/>
                <a:cs typeface="Verdana" panose="020B0604030504040204" pitchFamily="34" charset="0"/>
              </a:rPr>
              <a:t>and there is potential for some of those to be nude or nearly nude images. Young people share ‘nudes’ for a number of different reasons, </a:t>
            </a:r>
            <a:r>
              <a:rPr lang="en-GB" sz="1200" dirty="0">
                <a:latin typeface="Verdana" panose="020B0604030504040204" pitchFamily="34" charset="0"/>
                <a:ea typeface="Verdana" panose="020B0604030504040204" pitchFamily="34" charset="0"/>
                <a:cs typeface="Verdana" panose="020B0604030504040204" pitchFamily="34" charset="0"/>
              </a:rPr>
              <a:t>and some situations are </a:t>
            </a:r>
            <a:r>
              <a:rPr lang="en-GB" sz="1200" dirty="0" smtClean="0">
                <a:latin typeface="Verdana" panose="020B0604030504040204" pitchFamily="34" charset="0"/>
                <a:ea typeface="Verdana" panose="020B0604030504040204" pitchFamily="34" charset="0"/>
                <a:cs typeface="Verdana" panose="020B0604030504040204" pitchFamily="34" charset="0"/>
              </a:rPr>
              <a:t>more risky </a:t>
            </a:r>
            <a:r>
              <a:rPr lang="en-GB" sz="1200" dirty="0">
                <a:latin typeface="Verdana" panose="020B0604030504040204" pitchFamily="34" charset="0"/>
                <a:ea typeface="Verdana" panose="020B0604030504040204" pitchFamily="34" charset="0"/>
                <a:cs typeface="Verdana" panose="020B0604030504040204" pitchFamily="34" charset="0"/>
              </a:rPr>
              <a:t>than others. </a:t>
            </a:r>
          </a:p>
          <a:p>
            <a:r>
              <a:rPr lang="en-GB" sz="1200" dirty="0" smtClean="0">
                <a:latin typeface="Verdana" panose="020B0604030504040204" pitchFamily="34" charset="0"/>
                <a:ea typeface="Verdana" panose="020B0604030504040204" pitchFamily="34" charset="0"/>
                <a:cs typeface="Verdana" panose="020B0604030504040204" pitchFamily="34" charset="0"/>
              </a:rPr>
              <a:t>For </a:t>
            </a:r>
            <a:r>
              <a:rPr lang="en-GB" sz="1200" dirty="0">
                <a:latin typeface="Verdana" panose="020B0604030504040204" pitchFamily="34" charset="0"/>
                <a:ea typeface="Verdana" panose="020B0604030504040204" pitchFamily="34" charset="0"/>
                <a:cs typeface="Verdana" panose="020B0604030504040204" pitchFamily="34" charset="0"/>
              </a:rPr>
              <a:t>information about the </a:t>
            </a:r>
            <a:r>
              <a:rPr lang="en-GB" sz="1200" dirty="0" smtClean="0">
                <a:latin typeface="Verdana" panose="020B0604030504040204" pitchFamily="34" charset="0"/>
                <a:ea typeface="Verdana" panose="020B0604030504040204" pitchFamily="34" charset="0"/>
                <a:cs typeface="Verdana" panose="020B0604030504040204" pitchFamily="34" charset="0"/>
              </a:rPr>
              <a:t>contexts </a:t>
            </a:r>
            <a:r>
              <a:rPr lang="en-GB" sz="1200" dirty="0">
                <a:latin typeface="Verdana" panose="020B0604030504040204" pitchFamily="34" charset="0"/>
                <a:ea typeface="Verdana" panose="020B0604030504040204" pitchFamily="34" charset="0"/>
                <a:cs typeface="Verdana" panose="020B0604030504040204" pitchFamily="34" charset="0"/>
              </a:rPr>
              <a:t>in which images are shared and how best to respond, take a look at </a:t>
            </a:r>
            <a:r>
              <a:rPr lang="en-GB" sz="1200" dirty="0">
                <a:latin typeface="Verdana" panose="020B0604030504040204" pitchFamily="34" charset="0"/>
                <a:ea typeface="Verdana" panose="020B0604030504040204" pitchFamily="34" charset="0"/>
                <a:cs typeface="Verdana" panose="020B0604030504040204" pitchFamily="34" charset="0"/>
                <a:hlinkClick r:id="rId7"/>
              </a:rPr>
              <a:t>nude selfies: a parents guide</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5" name="TextBox 4"/>
          <p:cNvSpPr txBox="1"/>
          <p:nvPr/>
        </p:nvSpPr>
        <p:spPr>
          <a:xfrm>
            <a:off x="137782" y="6969224"/>
            <a:ext cx="6454409" cy="830997"/>
          </a:xfrm>
          <a:prstGeom prst="rect">
            <a:avLst/>
          </a:prstGeom>
          <a:noFill/>
        </p:spPr>
        <p:txBody>
          <a:bodyPr wrap="square" rtlCol="0">
            <a:spAutoFit/>
          </a:bodyPr>
          <a:lstStyle/>
          <a:p>
            <a:r>
              <a:rPr lang="en-GB" sz="1200" b="1" dirty="0">
                <a:latin typeface="Verdana" panose="020B0604030504040204" pitchFamily="34" charset="0"/>
                <a:ea typeface="Verdana" panose="020B0604030504040204" pitchFamily="34" charset="0"/>
                <a:cs typeface="Verdana" panose="020B0604030504040204" pitchFamily="34" charset="0"/>
              </a:rPr>
              <a:t>Have an ongoing </a:t>
            </a:r>
            <a:r>
              <a:rPr lang="en-GB" sz="1200" b="1" dirty="0" smtClean="0">
                <a:latin typeface="Verdana" panose="020B0604030504040204" pitchFamily="34" charset="0"/>
                <a:ea typeface="Verdana" panose="020B0604030504040204" pitchFamily="34" charset="0"/>
                <a:cs typeface="Verdana" panose="020B0604030504040204" pitchFamily="34" charset="0"/>
              </a:rPr>
              <a:t>conversation</a:t>
            </a:r>
            <a:r>
              <a:rPr lang="en-GB" sz="1200" dirty="0" smtClean="0">
                <a:latin typeface="Verdana" panose="020B0604030504040204" pitchFamily="34" charset="0"/>
                <a:ea typeface="Verdana" panose="020B0604030504040204" pitchFamily="34" charset="0"/>
                <a:cs typeface="Verdana" panose="020B0604030504040204" pitchFamily="34" charset="0"/>
              </a:rPr>
              <a:t>: Continue </a:t>
            </a:r>
            <a:r>
              <a:rPr lang="en-GB" sz="1200" dirty="0">
                <a:latin typeface="Verdana" panose="020B0604030504040204" pitchFamily="34" charset="0"/>
                <a:ea typeface="Verdana" panose="020B0604030504040204" pitchFamily="34" charset="0"/>
                <a:cs typeface="Verdana" panose="020B0604030504040204" pitchFamily="34" charset="0"/>
              </a:rPr>
              <a:t>to talk about the apps, games and sites they like to use, </a:t>
            </a:r>
            <a:r>
              <a:rPr lang="en-GB" sz="1200" dirty="0" smtClean="0">
                <a:latin typeface="Verdana" panose="020B0604030504040204" pitchFamily="34" charset="0"/>
                <a:ea typeface="Verdana" panose="020B0604030504040204" pitchFamily="34" charset="0"/>
                <a:cs typeface="Verdana" panose="020B0604030504040204" pitchFamily="34" charset="0"/>
              </a:rPr>
              <a:t>and what </a:t>
            </a:r>
            <a:r>
              <a:rPr lang="en-GB" sz="1200" dirty="0">
                <a:latin typeface="Verdana" panose="020B0604030504040204" pitchFamily="34" charset="0"/>
                <a:ea typeface="Verdana" panose="020B0604030504040204" pitchFamily="34" charset="0"/>
                <a:cs typeface="Verdana" panose="020B0604030504040204" pitchFamily="34" charset="0"/>
              </a:rPr>
              <a:t>they like and don’t like and any concerns about being online. Discuss with them when to unfollow, block or </a:t>
            </a:r>
            <a:r>
              <a:rPr lang="en-GB" sz="1200" dirty="0" smtClean="0">
                <a:latin typeface="Verdana" panose="020B0604030504040204" pitchFamily="34" charset="0"/>
                <a:ea typeface="Verdana" panose="020B0604030504040204" pitchFamily="34" charset="0"/>
                <a:cs typeface="Verdana" panose="020B0604030504040204" pitchFamily="34" charset="0"/>
              </a:rPr>
              <a:t>report. </a:t>
            </a:r>
            <a:r>
              <a:rPr lang="en-GB" sz="1200" dirty="0">
                <a:latin typeface="Verdana" panose="020B0604030504040204" pitchFamily="34" charset="0"/>
                <a:ea typeface="Verdana" panose="020B0604030504040204" pitchFamily="34" charset="0"/>
                <a:cs typeface="Verdana" panose="020B0604030504040204" pitchFamily="34" charset="0"/>
              </a:rPr>
              <a:t>For help starting this conversation, read </a:t>
            </a:r>
            <a:r>
              <a:rPr lang="en-GB" sz="1200" u="sng" dirty="0">
                <a:latin typeface="Verdana" panose="020B0604030504040204" pitchFamily="34" charset="0"/>
                <a:ea typeface="Verdana" panose="020B0604030504040204" pitchFamily="34" charset="0"/>
                <a:cs typeface="Verdana" panose="020B0604030504040204" pitchFamily="34" charset="0"/>
                <a:hlinkClick r:id="rId8"/>
              </a:rPr>
              <a:t>having a conversation with your child</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6" name="TextBox 5"/>
          <p:cNvSpPr txBox="1"/>
          <p:nvPr/>
        </p:nvSpPr>
        <p:spPr>
          <a:xfrm>
            <a:off x="155645" y="7905328"/>
            <a:ext cx="6341690" cy="1015663"/>
          </a:xfrm>
          <a:prstGeom prst="rect">
            <a:avLst/>
          </a:prstGeom>
          <a:noFill/>
        </p:spPr>
        <p:txBody>
          <a:bodyPr wrap="square" rtlCol="0">
            <a:spAutoFit/>
          </a:bodyPr>
          <a:lstStyle/>
          <a:p>
            <a:r>
              <a:rPr lang="en-GB" sz="1200" b="1" dirty="0">
                <a:latin typeface="Verdana" panose="020B0604030504040204" pitchFamily="34" charset="0"/>
                <a:ea typeface="Verdana" panose="020B0604030504040204" pitchFamily="34" charset="0"/>
                <a:cs typeface="Verdana" panose="020B0604030504040204" pitchFamily="34" charset="0"/>
              </a:rPr>
              <a:t>Make sure they know where to go for support: </a:t>
            </a:r>
            <a:r>
              <a:rPr lang="en-GB" sz="1200" dirty="0">
                <a:latin typeface="Verdana" panose="020B0604030504040204" pitchFamily="34" charset="0"/>
                <a:ea typeface="Verdana" panose="020B0604030504040204" pitchFamily="34" charset="0"/>
                <a:cs typeface="Verdana" panose="020B0604030504040204" pitchFamily="34" charset="0"/>
              </a:rPr>
              <a:t>Remind your child they can always speak to you or an adult they trust if anything happens online that makes them feel worried or upset</a:t>
            </a:r>
            <a:r>
              <a:rPr lang="en-GB" sz="1200" dirty="0" smtClean="0">
                <a:latin typeface="Verdana" panose="020B0604030504040204" pitchFamily="34" charset="0"/>
                <a:ea typeface="Verdana" panose="020B0604030504040204" pitchFamily="34" charset="0"/>
                <a:cs typeface="Verdana" panose="020B0604030504040204" pitchFamily="34" charset="0"/>
              </a:rPr>
              <a:t>. Remind them that they wont be in trouble at that you are there to help. </a:t>
            </a:r>
            <a:r>
              <a:rPr lang="en-GB" sz="1200" dirty="0">
                <a:latin typeface="Verdana" panose="020B0604030504040204" pitchFamily="34" charset="0"/>
                <a:ea typeface="Verdana" panose="020B0604030504040204" pitchFamily="34" charset="0"/>
                <a:cs typeface="Verdana" panose="020B0604030504040204" pitchFamily="34" charset="0"/>
              </a:rPr>
              <a:t>For a breakdown of report services, </a:t>
            </a:r>
            <a:r>
              <a:rPr lang="en-GB" sz="1200" dirty="0" smtClean="0">
                <a:latin typeface="Verdana" panose="020B0604030504040204" pitchFamily="34" charset="0"/>
                <a:ea typeface="Verdana" panose="020B0604030504040204" pitchFamily="34" charset="0"/>
                <a:cs typeface="Verdana" panose="020B0604030504040204" pitchFamily="34" charset="0"/>
              </a:rPr>
              <a:t>visit:</a:t>
            </a:r>
          </a:p>
          <a:p>
            <a:r>
              <a:rPr lang="en-GB" sz="1200" dirty="0">
                <a:latin typeface="Verdana" panose="020B0604030504040204" pitchFamily="34" charset="0"/>
                <a:ea typeface="Verdana" panose="020B0604030504040204" pitchFamily="34" charset="0"/>
                <a:cs typeface="Verdana" panose="020B0604030504040204" pitchFamily="34" charset="0"/>
                <a:hlinkClick r:id="rId9"/>
              </a:rPr>
              <a:t>Supporting your child with reporting unwanted content </a:t>
            </a:r>
            <a:r>
              <a:rPr lang="en-GB" sz="1200" dirty="0" smtClean="0">
                <a:latin typeface="Verdana" panose="020B0604030504040204" pitchFamily="34" charset="0"/>
                <a:ea typeface="Verdana" panose="020B0604030504040204" pitchFamily="34" charset="0"/>
                <a:cs typeface="Verdana" panose="020B0604030504040204" pitchFamily="34" charset="0"/>
                <a:hlinkClick r:id="rId9"/>
              </a:rPr>
              <a:t>online</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p:cNvSpPr txBox="1"/>
          <p:nvPr/>
        </p:nvSpPr>
        <p:spPr>
          <a:xfrm>
            <a:off x="168143" y="9049215"/>
            <a:ext cx="6329192" cy="830997"/>
          </a:xfrm>
          <a:prstGeom prst="rect">
            <a:avLst/>
          </a:prstGeom>
          <a:noFill/>
        </p:spPr>
        <p:txBody>
          <a:bodyPr wrap="square" rtlCol="0">
            <a:spAutoFit/>
          </a:bodyPr>
          <a:lstStyle/>
          <a:p>
            <a:pPr lvl="0"/>
            <a:r>
              <a:rPr lang="en-GB" sz="1200" b="1" dirty="0" smtClean="0">
                <a:latin typeface="Verdana" panose="020B0604030504040204" pitchFamily="34" charset="0"/>
                <a:ea typeface="Verdana" panose="020B0604030504040204" pitchFamily="34" charset="0"/>
                <a:cs typeface="Verdana" panose="020B0604030504040204" pitchFamily="34" charset="0"/>
              </a:rPr>
              <a:t>Make </a:t>
            </a:r>
            <a:r>
              <a:rPr lang="en-GB" sz="1200" b="1" dirty="0">
                <a:latin typeface="Verdana" panose="020B0604030504040204" pitchFamily="34" charset="0"/>
                <a:ea typeface="Verdana" panose="020B0604030504040204" pitchFamily="34" charset="0"/>
                <a:cs typeface="Verdana" panose="020B0604030504040204" pitchFamily="34" charset="0"/>
              </a:rPr>
              <a:t>sure they know about </a:t>
            </a:r>
            <a:r>
              <a:rPr lang="en-GB" sz="1200" b="1" dirty="0" smtClean="0">
                <a:latin typeface="Verdana" panose="020B0604030504040204" pitchFamily="34" charset="0"/>
                <a:ea typeface="Verdana" panose="020B0604030504040204" pitchFamily="34" charset="0"/>
                <a:cs typeface="Verdana" panose="020B0604030504040204" pitchFamily="34" charset="0"/>
              </a:rPr>
              <a:t>NCA CEOP</a:t>
            </a:r>
            <a:r>
              <a:rPr lang="en-GB" sz="1200" b="1" dirty="0">
                <a:latin typeface="Verdana" panose="020B0604030504040204" pitchFamily="34" charset="0"/>
                <a:ea typeface="Verdana" panose="020B0604030504040204" pitchFamily="34" charset="0"/>
                <a:cs typeface="Verdana" panose="020B0604030504040204" pitchFamily="34" charset="0"/>
              </a:rPr>
              <a:t>:</a:t>
            </a:r>
            <a:r>
              <a:rPr lang="en-GB" sz="1200" dirty="0">
                <a:latin typeface="Verdana" panose="020B0604030504040204" pitchFamily="34" charset="0"/>
                <a:ea typeface="Verdana" panose="020B0604030504040204" pitchFamily="34" charset="0"/>
                <a:cs typeface="Verdana" panose="020B0604030504040204" pitchFamily="34" charset="0"/>
              </a:rPr>
              <a:t> Young people can report a concern about grooming or sexual abuse to </a:t>
            </a:r>
            <a:r>
              <a:rPr lang="en-GB" sz="1200" dirty="0" smtClean="0">
                <a:latin typeface="Verdana" panose="020B0604030504040204" pitchFamily="34" charset="0"/>
                <a:ea typeface="Verdana" panose="020B0604030504040204" pitchFamily="34" charset="0"/>
                <a:cs typeface="Verdana" panose="020B0604030504040204" pitchFamily="34" charset="0"/>
              </a:rPr>
              <a:t>NCA CEOP </a:t>
            </a:r>
            <a:r>
              <a:rPr lang="en-GB" sz="1200" dirty="0">
                <a:latin typeface="Verdana" panose="020B0604030504040204" pitchFamily="34" charset="0"/>
                <a:ea typeface="Verdana" panose="020B0604030504040204" pitchFamily="34" charset="0"/>
                <a:cs typeface="Verdana" panose="020B0604030504040204" pitchFamily="34" charset="0"/>
              </a:rPr>
              <a:t>at </a:t>
            </a:r>
            <a:r>
              <a:rPr lang="en-GB" sz="1200" b="1" u="sng" dirty="0">
                <a:latin typeface="Verdana" panose="020B0604030504040204" pitchFamily="34" charset="0"/>
                <a:ea typeface="Verdana" panose="020B0604030504040204" pitchFamily="34" charset="0"/>
                <a:cs typeface="Verdana" panose="020B0604030504040204" pitchFamily="34" charset="0"/>
              </a:rPr>
              <a:t> </a:t>
            </a:r>
            <a:r>
              <a:rPr lang="en-GB" sz="1200" u="sng" dirty="0">
                <a:latin typeface="Verdana" panose="020B0604030504040204" pitchFamily="34" charset="0"/>
                <a:ea typeface="Verdana" panose="020B0604030504040204" pitchFamily="34" charset="0"/>
                <a:cs typeface="Verdana" panose="020B0604030504040204" pitchFamily="34" charset="0"/>
                <a:hlinkClick r:id="rId10"/>
              </a:rPr>
              <a:t>https://</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10"/>
              </a:rPr>
              <a:t>www.ceop.police.uk/safety-centre/</a:t>
            </a:r>
            <a:r>
              <a:rPr lang="en-GB" sz="1200" u="sng" dirty="0" smtClean="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and </a:t>
            </a:r>
            <a:r>
              <a:rPr lang="en-GB" sz="1200" dirty="0">
                <a:latin typeface="Verdana" panose="020B0604030504040204" pitchFamily="34" charset="0"/>
                <a:ea typeface="Verdana" panose="020B0604030504040204" pitchFamily="34" charset="0"/>
                <a:cs typeface="Verdana" panose="020B0604030504040204" pitchFamily="34" charset="0"/>
              </a:rPr>
              <a:t>get support from a specialist Child Protection Advisor.</a:t>
            </a:r>
          </a:p>
        </p:txBody>
      </p:sp>
    </p:spTree>
    <p:extLst>
      <p:ext uri="{BB962C8B-B14F-4D97-AF65-F5344CB8AC3E}">
        <p14:creationId xmlns:p14="http://schemas.microsoft.com/office/powerpoint/2010/main" val="1611045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9280" y="1845623"/>
            <a:ext cx="2361345" cy="2862322"/>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You may be wondering when is the best age </a:t>
            </a:r>
            <a:r>
              <a:rPr lang="en-GB" sz="1200" dirty="0" smtClean="0">
                <a:latin typeface="Verdana" panose="020B0604030504040204" pitchFamily="34" charset="0"/>
                <a:ea typeface="Verdana" panose="020B0604030504040204" pitchFamily="34" charset="0"/>
                <a:cs typeface="Verdana" panose="020B0604030504040204" pitchFamily="34" charset="0"/>
              </a:rPr>
              <a:t>to</a:t>
            </a:r>
          </a:p>
          <a:p>
            <a:r>
              <a:rPr lang="en-GB" sz="1200" dirty="0" smtClean="0">
                <a:latin typeface="Verdana" panose="020B0604030504040204" pitchFamily="34" charset="0"/>
                <a:ea typeface="Verdana" panose="020B0604030504040204" pitchFamily="34" charset="0"/>
                <a:cs typeface="Verdana" panose="020B0604030504040204" pitchFamily="34" charset="0"/>
              </a:rPr>
              <a:t>let </a:t>
            </a:r>
            <a:r>
              <a:rPr lang="en-GB" sz="1200" dirty="0">
                <a:latin typeface="Verdana" panose="020B0604030504040204" pitchFamily="34" charset="0"/>
                <a:ea typeface="Verdana" panose="020B0604030504040204" pitchFamily="34" charset="0"/>
                <a:cs typeface="Verdana" panose="020B0604030504040204" pitchFamily="34" charset="0"/>
              </a:rPr>
              <a:t>your child have a social media account, or have some concerns if they’re already using them. For </a:t>
            </a:r>
            <a:r>
              <a:rPr lang="en-GB" sz="1200" dirty="0" smtClean="0">
                <a:latin typeface="Verdana" panose="020B0604030504040204" pitchFamily="34" charset="0"/>
                <a:ea typeface="Verdana" panose="020B0604030504040204" pitchFamily="34" charset="0"/>
                <a:cs typeface="Verdana" panose="020B0604030504040204" pitchFamily="34" charset="0"/>
              </a:rPr>
              <a:t>advice and guidance, </a:t>
            </a:r>
          </a:p>
          <a:p>
            <a:r>
              <a:rPr lang="en-GB" sz="1200" dirty="0" smtClean="0">
                <a:latin typeface="Verdana" panose="020B0604030504040204" pitchFamily="34" charset="0"/>
                <a:ea typeface="Verdana" panose="020B0604030504040204" pitchFamily="34" charset="0"/>
                <a:cs typeface="Verdana" panose="020B0604030504040204" pitchFamily="34" charset="0"/>
              </a:rPr>
              <a:t>read </a:t>
            </a:r>
            <a:r>
              <a:rPr lang="en-GB" sz="1200" u="sng" dirty="0" smtClean="0">
                <a:latin typeface="Verdana" panose="020B0604030504040204" pitchFamily="34" charset="0"/>
                <a:ea typeface="Verdana" panose="020B0604030504040204" pitchFamily="34" charset="0"/>
                <a:cs typeface="Verdana" panose="020B0604030504040204" pitchFamily="34" charset="0"/>
                <a:hlinkClick r:id="rId3"/>
              </a:rPr>
              <a:t>Is </a:t>
            </a:r>
            <a:r>
              <a:rPr lang="en-GB" sz="1200" u="sng" dirty="0">
                <a:latin typeface="Verdana" panose="020B0604030504040204" pitchFamily="34" charset="0"/>
                <a:ea typeface="Verdana" panose="020B0604030504040204" pitchFamily="34" charset="0"/>
                <a:cs typeface="Verdana" panose="020B0604030504040204" pitchFamily="34" charset="0"/>
                <a:hlinkClick r:id="rId3"/>
              </a:rPr>
              <a:t>your child ready </a:t>
            </a:r>
            <a:endParaRPr lang="en-GB" sz="1200" u="sng" dirty="0" smtClean="0">
              <a:latin typeface="Verdana" panose="020B0604030504040204" pitchFamily="34" charset="0"/>
              <a:ea typeface="Verdana" panose="020B0604030504040204" pitchFamily="34" charset="0"/>
              <a:cs typeface="Verdana" panose="020B0604030504040204" pitchFamily="34" charset="0"/>
              <a:hlinkClick r:id="rId3"/>
            </a:endParaRPr>
          </a:p>
          <a:p>
            <a:r>
              <a:rPr lang="en-GB" sz="1200" u="sng" dirty="0" smtClean="0">
                <a:latin typeface="Verdana" panose="020B0604030504040204" pitchFamily="34" charset="0"/>
                <a:ea typeface="Verdana" panose="020B0604030504040204" pitchFamily="34" charset="0"/>
                <a:cs typeface="Verdana" panose="020B0604030504040204" pitchFamily="34" charset="0"/>
                <a:hlinkClick r:id="rId3"/>
              </a:rPr>
              <a:t>for </a:t>
            </a:r>
            <a:r>
              <a:rPr lang="en-GB" sz="1200" u="sng" dirty="0">
                <a:latin typeface="Verdana" panose="020B0604030504040204" pitchFamily="34" charset="0"/>
                <a:ea typeface="Verdana" panose="020B0604030504040204" pitchFamily="34" charset="0"/>
                <a:cs typeface="Verdana" panose="020B0604030504040204" pitchFamily="34" charset="0"/>
                <a:hlinkClick r:id="rId3"/>
              </a:rPr>
              <a:t>social media? </a:t>
            </a:r>
            <a:r>
              <a:rPr lang="en-GB" sz="1200" dirty="0">
                <a:latin typeface="Verdana" panose="020B0604030504040204" pitchFamily="34" charset="0"/>
                <a:ea typeface="Verdana" panose="020B0604030504040204" pitchFamily="34" charset="0"/>
                <a:cs typeface="Verdana" panose="020B0604030504040204" pitchFamily="34" charset="0"/>
              </a:rPr>
              <a:t>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a:latin typeface="Verdana" panose="020B0604030504040204" pitchFamily="34" charset="0"/>
                <a:ea typeface="Verdana" panose="020B0604030504040204" pitchFamily="34" charset="0"/>
                <a:cs typeface="Verdana" panose="020B0604030504040204" pitchFamily="34" charset="0"/>
              </a:rPr>
              <a:t>Remember, most social media services require users to be at least 13 years of age before they can register.  </a:t>
            </a:r>
          </a:p>
        </p:txBody>
      </p:sp>
      <p:sp>
        <p:nvSpPr>
          <p:cNvPr id="4" name="Rectangle 3"/>
          <p:cNvSpPr/>
          <p:nvPr/>
        </p:nvSpPr>
        <p:spPr>
          <a:xfrm>
            <a:off x="206382" y="1399346"/>
            <a:ext cx="1460656"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Social media</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6" name="Rectangle 5"/>
          <p:cNvSpPr/>
          <p:nvPr/>
        </p:nvSpPr>
        <p:spPr>
          <a:xfrm>
            <a:off x="150655" y="5529064"/>
            <a:ext cx="1645002"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Online gaming</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7" name="Rectangle 6"/>
          <p:cNvSpPr/>
          <p:nvPr/>
        </p:nvSpPr>
        <p:spPr>
          <a:xfrm>
            <a:off x="150655" y="6033120"/>
            <a:ext cx="2246711" cy="2677656"/>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Online games are social activities, and most have features that allow young people to chat with others whilst they play. </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a:t>
            </a:r>
            <a:r>
              <a:rPr lang="en-GB" sz="1200" dirty="0">
                <a:latin typeface="Verdana" panose="020B0604030504040204" pitchFamily="34" charset="0"/>
                <a:ea typeface="Verdana" panose="020B0604030504040204" pitchFamily="34" charset="0"/>
                <a:cs typeface="Verdana" panose="020B0604030504040204" pitchFamily="34" charset="0"/>
              </a:rPr>
              <a:t>information about the positives of gaming, </a:t>
            </a:r>
            <a:r>
              <a:rPr lang="en-GB" sz="1200" dirty="0" smtClean="0">
                <a:latin typeface="Verdana" panose="020B0604030504040204" pitchFamily="34" charset="0"/>
                <a:ea typeface="Verdana" panose="020B0604030504040204" pitchFamily="34" charset="0"/>
                <a:cs typeface="Verdana" panose="020B0604030504040204" pitchFamily="34" charset="0"/>
              </a:rPr>
              <a:t>the risks </a:t>
            </a:r>
            <a:r>
              <a:rPr lang="en-GB" sz="1200" dirty="0">
                <a:latin typeface="Verdana" panose="020B0604030504040204" pitchFamily="34" charset="0"/>
                <a:ea typeface="Verdana" panose="020B0604030504040204" pitchFamily="34" charset="0"/>
                <a:cs typeface="Verdana" panose="020B0604030504040204" pitchFamily="34" charset="0"/>
              </a:rPr>
              <a:t>of ‘in-game chat’ and measures you can take to help protect them, watch this short video: </a:t>
            </a:r>
            <a:r>
              <a:rPr lang="en-GB" sz="1200" dirty="0">
                <a:latin typeface="Verdana" panose="020B0604030504040204" pitchFamily="34" charset="0"/>
                <a:ea typeface="Verdana" panose="020B0604030504040204" pitchFamily="34" charset="0"/>
                <a:cs typeface="Verdana" panose="020B0604030504040204" pitchFamily="34" charset="0"/>
                <a:hlinkClick r:id="rId4"/>
              </a:rPr>
              <a:t>In-game chat: a guide for parents and carers</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9" name="Rectangle 8"/>
          <p:cNvSpPr/>
          <p:nvPr/>
        </p:nvSpPr>
        <p:spPr>
          <a:xfrm>
            <a:off x="2397366" y="1568624"/>
            <a:ext cx="2361345" cy="276999"/>
          </a:xfrm>
          <a:prstGeom prst="rect">
            <a:avLst/>
          </a:prstGeom>
        </p:spPr>
        <p:txBody>
          <a:bodyPr wrap="square">
            <a:spAutoFit/>
          </a:bodyPr>
          <a:lstStyle/>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p:cNvSpPr/>
          <p:nvPr/>
        </p:nvSpPr>
        <p:spPr>
          <a:xfrm>
            <a:off x="0" y="0"/>
            <a:ext cx="6858000" cy="34448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83718" y="1844269"/>
            <a:ext cx="2290564" cy="2862322"/>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Most young people have positive experiences socialising online, but it can be easy for young people to share things or post things they wish they hadn’t. </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The </a:t>
            </a:r>
            <a:r>
              <a:rPr lang="en-GB" sz="1200" dirty="0">
                <a:latin typeface="Verdana" panose="020B0604030504040204" pitchFamily="34" charset="0"/>
                <a:ea typeface="Verdana" panose="020B0604030504040204" pitchFamily="34" charset="0"/>
                <a:cs typeface="Verdana" panose="020B0604030504040204" pitchFamily="34" charset="0"/>
              </a:rPr>
              <a:t>simplest way to have information about your child removed from a website, or </a:t>
            </a:r>
            <a:r>
              <a:rPr lang="en-GB" sz="1200" dirty="0" smtClean="0">
                <a:latin typeface="Verdana" panose="020B0604030504040204" pitchFamily="34" charset="0"/>
                <a:ea typeface="Verdana" panose="020B0604030504040204" pitchFamily="34" charset="0"/>
                <a:cs typeface="Verdana" panose="020B0604030504040204" pitchFamily="34" charset="0"/>
              </a:rPr>
              <a:t>app </a:t>
            </a:r>
            <a:r>
              <a:rPr lang="en-GB" sz="1200" dirty="0">
                <a:latin typeface="Verdana" panose="020B0604030504040204" pitchFamily="34" charset="0"/>
                <a:ea typeface="Verdana" panose="020B0604030504040204" pitchFamily="34" charset="0"/>
                <a:cs typeface="Verdana" panose="020B0604030504040204" pitchFamily="34" charset="0"/>
              </a:rPr>
              <a:t>is to contact the site itself. </a:t>
            </a:r>
            <a:r>
              <a:rPr lang="en-GB" sz="1200" dirty="0" smtClean="0">
                <a:latin typeface="Verdana" panose="020B0604030504040204" pitchFamily="34" charset="0"/>
                <a:ea typeface="Verdana" panose="020B0604030504040204" pitchFamily="34" charset="0"/>
                <a:cs typeface="Verdana" panose="020B0604030504040204" pitchFamily="34" charset="0"/>
              </a:rPr>
              <a:t>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5"/>
              </a:rPr>
              <a:t>reporting to social media sites</a:t>
            </a:r>
            <a:r>
              <a:rPr lang="en-GB" sz="1200" dirty="0">
                <a:latin typeface="Verdana" panose="020B0604030504040204" pitchFamily="34" charset="0"/>
                <a:ea typeface="Verdana" panose="020B0604030504040204" pitchFamily="34" charset="0"/>
                <a:cs typeface="Verdana" panose="020B0604030504040204" pitchFamily="34" charset="0"/>
              </a:rPr>
              <a:t> </a:t>
            </a:r>
            <a:r>
              <a:rPr lang="en-GB" sz="1200" dirty="0" smtClean="0">
                <a:latin typeface="Verdana" panose="020B0604030504040204" pitchFamily="34" charset="0"/>
                <a:ea typeface="Verdana" panose="020B0604030504040204" pitchFamily="34" charset="0"/>
                <a:cs typeface="Verdana" panose="020B0604030504040204" pitchFamily="34" charset="0"/>
              </a:rPr>
              <a:t>for </a:t>
            </a:r>
            <a:r>
              <a:rPr lang="en-GB" sz="1200" dirty="0">
                <a:latin typeface="Verdana" panose="020B0604030504040204" pitchFamily="34" charset="0"/>
                <a:ea typeface="Verdana" panose="020B0604030504040204" pitchFamily="34" charset="0"/>
                <a:cs typeface="Verdana" panose="020B0604030504040204" pitchFamily="34" charset="0"/>
              </a:rPr>
              <a:t>more information. </a:t>
            </a:r>
          </a:p>
        </p:txBody>
      </p:sp>
      <p:sp>
        <p:nvSpPr>
          <p:cNvPr id="13" name="Rectangle 12"/>
          <p:cNvSpPr/>
          <p:nvPr/>
        </p:nvSpPr>
        <p:spPr>
          <a:xfrm>
            <a:off x="4571454" y="1827660"/>
            <a:ext cx="2245230" cy="2862322"/>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Social media can offer young people opportunities to express themselves and have fun, but they could be exposed to  harmful content which might include sexual images or videos which could impact on their understanding of sex and relationships. </a:t>
            </a:r>
            <a:endParaRPr lang="en-GB" sz="1200" dirty="0" smtClean="0">
              <a:latin typeface="Verdana" panose="020B0604030504040204" pitchFamily="34" charset="0"/>
              <a:ea typeface="Verdana" panose="020B0604030504040204" pitchFamily="34" charset="0"/>
              <a:cs typeface="Verdana" panose="020B0604030504040204" pitchFamily="34" charset="0"/>
            </a:endParaRP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information, read </a:t>
            </a:r>
            <a:r>
              <a:rPr lang="en-GB" sz="1200" u="sng" dirty="0">
                <a:latin typeface="Verdana" panose="020B0604030504040204" pitchFamily="34" charset="0"/>
                <a:ea typeface="Verdana" panose="020B0604030504040204" pitchFamily="34" charset="0"/>
                <a:cs typeface="Verdana" panose="020B0604030504040204" pitchFamily="34" charset="0"/>
                <a:hlinkClick r:id="rId6"/>
              </a:rPr>
              <a:t>Teens and the sexual content on social media</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
        <p:nvSpPr>
          <p:cNvPr id="14" name="Rectangle 13"/>
          <p:cNvSpPr/>
          <p:nvPr/>
        </p:nvSpPr>
        <p:spPr>
          <a:xfrm>
            <a:off x="0" y="5046192"/>
            <a:ext cx="6858000" cy="20047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1208584"/>
            <a:ext cx="6858000" cy="5011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0" y="9561512"/>
            <a:ext cx="6879926" cy="34448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327571" y="6008675"/>
            <a:ext cx="2246711" cy="2677656"/>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The PEGI (Pan European Game Information) rating system can be a useful tool to help you decide what online games are appropriate for your child.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more information on the PEGI system and other factors to consider before deciding what’s suitable, 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7"/>
              </a:rPr>
              <a:t>Gaming: what's appropriate for your child</a:t>
            </a:r>
            <a:r>
              <a:rPr lang="en-GB" sz="1200" dirty="0" smtClean="0">
                <a:latin typeface="Verdana" panose="020B0604030504040204" pitchFamily="34" charset="0"/>
                <a:ea typeface="Verdana" panose="020B0604030504040204" pitchFamily="34" charset="0"/>
                <a:cs typeface="Verdana" panose="020B0604030504040204" pitchFamily="34" charset="0"/>
              </a:rPr>
              <a:t> </a:t>
            </a:r>
          </a:p>
        </p:txBody>
      </p:sp>
      <p:sp>
        <p:nvSpPr>
          <p:cNvPr id="18" name="Rectangle 17"/>
          <p:cNvSpPr/>
          <p:nvPr/>
        </p:nvSpPr>
        <p:spPr>
          <a:xfrm>
            <a:off x="4574282" y="6001106"/>
            <a:ext cx="2246711"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Gaming is popular with both children and adults and can help to cure that lockdown boredom! If your child is gaming, you may have some questions about how to keep them safer. If so, check out - </a:t>
            </a:r>
            <a:r>
              <a:rPr lang="en-GB" sz="1200" dirty="0" smtClean="0">
                <a:latin typeface="Verdana" panose="020B0604030504040204" pitchFamily="34" charset="0"/>
                <a:ea typeface="Verdana" panose="020B0604030504040204" pitchFamily="34" charset="0"/>
                <a:cs typeface="Verdana" panose="020B0604030504040204" pitchFamily="34" charset="0"/>
                <a:hlinkClick r:id="rId8"/>
              </a:rPr>
              <a:t>gaming: what parents need to know</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For a guide on the apps, sites and games your child might enjoy, visit: </a:t>
            </a:r>
            <a:r>
              <a:rPr lang="en-GB" sz="1200" dirty="0" smtClean="0">
                <a:latin typeface="Verdana" panose="020B0604030504040204" pitchFamily="34" charset="0"/>
                <a:ea typeface="Verdana" panose="020B0604030504040204" pitchFamily="34" charset="0"/>
                <a:cs typeface="Verdana" panose="020B0604030504040204" pitchFamily="34" charset="0"/>
                <a:hlinkClick r:id="rId9"/>
              </a:rPr>
              <a:t>Net Aware</a:t>
            </a:r>
            <a:r>
              <a:rPr lang="en-GB" sz="1200" dirty="0" smtClean="0">
                <a:latin typeface="Verdana" panose="020B0604030504040204" pitchFamily="34" charset="0"/>
                <a:ea typeface="Verdana" panose="020B0604030504040204" pitchFamily="34" charset="0"/>
                <a:cs typeface="Verdana" panose="020B0604030504040204" pitchFamily="34" charset="0"/>
              </a:rPr>
              <a:t>.</a:t>
            </a:r>
          </a:p>
          <a:p>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smtClean="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84357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9155" y="1399346"/>
            <a:ext cx="2334293" cy="523220"/>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Sharing information, </a:t>
            </a:r>
          </a:p>
          <a:p>
            <a:r>
              <a:rPr lang="en-GB" sz="1400" b="1" dirty="0" smtClean="0">
                <a:latin typeface="Verdana" panose="020B0604030504040204" pitchFamily="34" charset="0"/>
                <a:ea typeface="Verdana" panose="020B0604030504040204" pitchFamily="34" charset="0"/>
                <a:cs typeface="Verdana" panose="020B0604030504040204" pitchFamily="34" charset="0"/>
              </a:rPr>
              <a:t>images and videos</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6" name="Rectangle 5"/>
          <p:cNvSpPr/>
          <p:nvPr/>
        </p:nvSpPr>
        <p:spPr>
          <a:xfrm>
            <a:off x="206382" y="5529064"/>
            <a:ext cx="1616148" cy="307777"/>
          </a:xfrm>
          <a:prstGeom prst="rect">
            <a:avLst/>
          </a:prstGeom>
        </p:spPr>
        <p:txBody>
          <a:bodyPr wrap="none">
            <a:spAutoFit/>
          </a:bodyPr>
          <a:lstStyle/>
          <a:p>
            <a:r>
              <a:rPr lang="en-GB" sz="1400" b="1" dirty="0" smtClean="0">
                <a:latin typeface="Verdana" panose="020B0604030504040204" pitchFamily="34" charset="0"/>
                <a:ea typeface="Verdana" panose="020B0604030504040204" pitchFamily="34" charset="0"/>
                <a:cs typeface="Verdana" panose="020B0604030504040204" pitchFamily="34" charset="0"/>
              </a:rPr>
              <a:t>Livestreaming</a:t>
            </a:r>
            <a:endParaRPr lang="en-GB" sz="1400" b="1" dirty="0">
              <a:latin typeface="Verdana" panose="020B0604030504040204" pitchFamily="34" charset="0"/>
              <a:ea typeface="Verdana" panose="020B0604030504040204" pitchFamily="34" charset="0"/>
              <a:cs typeface="Verdana" panose="020B0604030504040204" pitchFamily="34" charset="0"/>
            </a:endParaRPr>
          </a:p>
        </p:txBody>
      </p:sp>
      <p:sp>
        <p:nvSpPr>
          <p:cNvPr id="7" name="Rectangle 6"/>
          <p:cNvSpPr/>
          <p:nvPr/>
        </p:nvSpPr>
        <p:spPr>
          <a:xfrm>
            <a:off x="253168" y="6089736"/>
            <a:ext cx="6318740" cy="1384995"/>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Live streaming is now a very popular feature of many apps and platforms, and all you need to livestream is an internet enabled device like a laptop or a smart phone.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If your child enjoys livestreaming, you may want to 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3"/>
              </a:rPr>
              <a:t>what is livestreaming </a:t>
            </a:r>
            <a:r>
              <a:rPr lang="en-GB" sz="1200" dirty="0" smtClean="0">
                <a:latin typeface="Verdana" panose="020B0604030504040204" pitchFamily="34" charset="0"/>
                <a:ea typeface="Verdana" panose="020B0604030504040204" pitchFamily="34" charset="0"/>
                <a:cs typeface="Verdana" panose="020B0604030504040204" pitchFamily="34" charset="0"/>
              </a:rPr>
              <a:t> to find out more about it and help your child have a positive online experience. </a:t>
            </a:r>
          </a:p>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0" name="Rectangle 9"/>
          <p:cNvSpPr/>
          <p:nvPr/>
        </p:nvSpPr>
        <p:spPr>
          <a:xfrm>
            <a:off x="0" y="0"/>
            <a:ext cx="6858000" cy="34448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83718" y="2000672"/>
            <a:ext cx="2290564" cy="3046988"/>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If your child enjoys being online and uses social media apps, games and more, it’s important you know how to protect their personal information and support them to make safe choices about what they share online.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Read this </a:t>
            </a:r>
            <a:r>
              <a:rPr lang="en-GB" sz="1200" dirty="0" smtClean="0">
                <a:latin typeface="Verdana" panose="020B0604030504040204" pitchFamily="34" charset="0"/>
                <a:ea typeface="Verdana" panose="020B0604030504040204" pitchFamily="34" charset="0"/>
                <a:cs typeface="Verdana" panose="020B0604030504040204" pitchFamily="34" charset="0"/>
                <a:hlinkClick r:id="rId4"/>
              </a:rPr>
              <a:t>parents guide to personal information</a:t>
            </a:r>
            <a:r>
              <a:rPr lang="en-GB" sz="1200" dirty="0" smtClean="0">
                <a:latin typeface="Verdana" panose="020B0604030504040204" pitchFamily="34" charset="0"/>
                <a:ea typeface="Verdana" panose="020B0604030504040204" pitchFamily="34" charset="0"/>
                <a:cs typeface="Verdana" panose="020B0604030504040204" pitchFamily="34" charset="0"/>
              </a:rPr>
              <a:t> and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5"/>
              </a:rPr>
              <a:t>how to protect it</a:t>
            </a:r>
            <a:r>
              <a:rPr lang="en-GB" sz="1200" dirty="0" smtClean="0">
                <a:latin typeface="Verdana" panose="020B0604030504040204" pitchFamily="34" charset="0"/>
                <a:ea typeface="Verdana" panose="020B0604030504040204" pitchFamily="34" charset="0"/>
                <a:cs typeface="Verdana" panose="020B0604030504040204" pitchFamily="34" charset="0"/>
              </a:rPr>
              <a:t> for more information to support your child. </a:t>
            </a:r>
          </a:p>
          <a:p>
            <a:r>
              <a:rPr lang="en-GB" sz="1200" dirty="0" smtClean="0">
                <a:latin typeface="Verdana" panose="020B0604030504040204" pitchFamily="34" charset="0"/>
                <a:ea typeface="Verdana" panose="020B0604030504040204" pitchFamily="34" charset="0"/>
                <a:cs typeface="Verdana" panose="020B0604030504040204" pitchFamily="34" charset="0"/>
              </a:rPr>
              <a:t> </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3" name="Rectangle 12"/>
          <p:cNvSpPr/>
          <p:nvPr/>
        </p:nvSpPr>
        <p:spPr>
          <a:xfrm>
            <a:off x="4571454" y="2000672"/>
            <a:ext cx="2245230" cy="276999"/>
          </a:xfrm>
          <a:prstGeom prst="rect">
            <a:avLst/>
          </a:prstGeom>
        </p:spPr>
        <p:txBody>
          <a:bodyPr wrap="square">
            <a:spAutoFit/>
          </a:bodyPr>
          <a:lstStyle/>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14" name="Rectangle 13"/>
          <p:cNvSpPr/>
          <p:nvPr/>
        </p:nvSpPr>
        <p:spPr>
          <a:xfrm>
            <a:off x="0" y="5246664"/>
            <a:ext cx="6858000" cy="20047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0" y="1208584"/>
            <a:ext cx="6858000" cy="5011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6462" y="9561512"/>
            <a:ext cx="6874462" cy="34448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526120" y="1989674"/>
            <a:ext cx="2290564" cy="3231654"/>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Some of the most popular apps, sites and games are designed to make it easy to share information online. But once information is shared, you can never be sure who has seen it, saved it or shared it.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If your child has shared something online they wish they hadn’t – don’t panic. Read </a:t>
            </a:r>
            <a:r>
              <a:rPr lang="en-GB" sz="1200" dirty="0" smtClean="0">
                <a:latin typeface="Verdana" panose="020B0604030504040204" pitchFamily="34" charset="0"/>
                <a:ea typeface="Verdana" panose="020B0604030504040204" pitchFamily="34" charset="0"/>
                <a:cs typeface="Verdana" panose="020B0604030504040204" pitchFamily="34" charset="0"/>
                <a:hlinkClick r:id="rId6"/>
              </a:rPr>
              <a:t>my child has shared too much online</a:t>
            </a:r>
            <a:r>
              <a:rPr lang="en-GB" sz="1200" dirty="0" smtClean="0">
                <a:latin typeface="Verdana" panose="020B0604030504040204" pitchFamily="34" charset="0"/>
                <a:ea typeface="Verdana" panose="020B0604030504040204" pitchFamily="34" charset="0"/>
                <a:cs typeface="Verdana" panose="020B0604030504040204" pitchFamily="34" charset="0"/>
              </a:rPr>
              <a:t> for advice on how to support your child.  </a:t>
            </a:r>
          </a:p>
        </p:txBody>
      </p:sp>
      <p:sp>
        <p:nvSpPr>
          <p:cNvPr id="19" name="Rectangle 18"/>
          <p:cNvSpPr/>
          <p:nvPr/>
        </p:nvSpPr>
        <p:spPr>
          <a:xfrm>
            <a:off x="206382" y="7833320"/>
            <a:ext cx="6242055" cy="1384995"/>
          </a:xfrm>
          <a:prstGeom prst="rect">
            <a:avLst/>
          </a:prstGeom>
        </p:spPr>
        <p:txBody>
          <a:bodyPr wrap="square">
            <a:spAutoFit/>
          </a:bodyPr>
          <a:lstStyle/>
          <a:p>
            <a:r>
              <a:rPr lang="en-GB" sz="1200" dirty="0" smtClean="0">
                <a:latin typeface="Verdana" panose="020B0604030504040204" pitchFamily="34" charset="0"/>
                <a:ea typeface="Verdana" panose="020B0604030504040204" pitchFamily="34" charset="0"/>
                <a:cs typeface="Verdana" panose="020B0604030504040204" pitchFamily="34" charset="0"/>
              </a:rPr>
              <a:t>Over the past few months, many of you may have watched a livestream, or taken part in a video chat. Livestreaming can be a fun and enjoyable online activity for young people.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smtClean="0">
                <a:latin typeface="Verdana" panose="020B0604030504040204" pitchFamily="34" charset="0"/>
                <a:ea typeface="Verdana" panose="020B0604030504040204" pitchFamily="34" charset="0"/>
                <a:cs typeface="Verdana" panose="020B0604030504040204" pitchFamily="34" charset="0"/>
              </a:rPr>
              <a:t>If you want to know more about livestreaming, the risks and safe use, watch this short video: </a:t>
            </a:r>
            <a:r>
              <a:rPr lang="en-GB" sz="1200" dirty="0" smtClean="0">
                <a:latin typeface="Verdana" panose="020B0604030504040204" pitchFamily="34" charset="0"/>
                <a:ea typeface="Verdana" panose="020B0604030504040204" pitchFamily="34" charset="0"/>
                <a:cs typeface="Verdana" panose="020B0604030504040204" pitchFamily="34" charset="0"/>
                <a:hlinkClick r:id="rId7"/>
              </a:rPr>
              <a:t>video</a:t>
            </a:r>
            <a:r>
              <a:rPr lang="en-GB" sz="1200" dirty="0" smtClean="0">
                <a:latin typeface="Verdana" panose="020B0604030504040204" pitchFamily="34" charset="0"/>
                <a:ea typeface="Verdana" panose="020B0604030504040204" pitchFamily="34" charset="0"/>
                <a:cs typeface="Verdana" panose="020B0604030504040204" pitchFamily="34" charset="0"/>
              </a:rPr>
              <a:t> or download this </a:t>
            </a:r>
            <a:r>
              <a:rPr lang="en-GB" sz="1200" dirty="0" smtClean="0">
                <a:latin typeface="Verdana" panose="020B0604030504040204" pitchFamily="34" charset="0"/>
                <a:ea typeface="Verdana" panose="020B0604030504040204" pitchFamily="34" charset="0"/>
                <a:cs typeface="Verdana" panose="020B0604030504040204" pitchFamily="34" charset="0"/>
                <a:hlinkClick r:id="rId8"/>
              </a:rPr>
              <a:t>handy guide</a:t>
            </a:r>
            <a:r>
              <a:rPr lang="en-GB" sz="1200" dirty="0" smtClean="0">
                <a:latin typeface="Verdana" panose="020B0604030504040204" pitchFamily="34" charset="0"/>
                <a:ea typeface="Verdana" panose="020B0604030504040204" pitchFamily="34" charset="0"/>
                <a:cs typeface="Verdana" panose="020B0604030504040204" pitchFamily="34" charset="0"/>
              </a:rPr>
              <a:t>.  </a:t>
            </a:r>
          </a:p>
          <a:p>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2" name="Rectangle 1"/>
          <p:cNvSpPr/>
          <p:nvPr/>
        </p:nvSpPr>
        <p:spPr>
          <a:xfrm>
            <a:off x="119155" y="1989674"/>
            <a:ext cx="2218556" cy="3046988"/>
          </a:xfrm>
          <a:prstGeom prst="rect">
            <a:avLst/>
          </a:prstGeom>
        </p:spPr>
        <p:txBody>
          <a:bodyPr wrap="square">
            <a:spAutoFit/>
          </a:bodyPr>
          <a:lstStyle/>
          <a:p>
            <a:r>
              <a:rPr lang="en-GB" sz="1200" dirty="0">
                <a:latin typeface="Verdana" panose="020B0604030504040204" pitchFamily="34" charset="0"/>
                <a:ea typeface="Verdana" panose="020B0604030504040204" pitchFamily="34" charset="0"/>
                <a:cs typeface="Verdana" panose="020B0604030504040204" pitchFamily="34" charset="0"/>
              </a:rPr>
              <a:t>Young people often share images or ‘selfies’ and there is potential for some of those to be nude or nearly nude images. Young people share ‘nudes’ for a number of different reasons, and some situations are more risky than others. </a:t>
            </a:r>
          </a:p>
          <a:p>
            <a:r>
              <a:rPr lang="en-GB" sz="1200" dirty="0">
                <a:latin typeface="Verdana" panose="020B0604030504040204" pitchFamily="34" charset="0"/>
                <a:ea typeface="Verdana" panose="020B0604030504040204" pitchFamily="34" charset="0"/>
                <a:cs typeface="Verdana" panose="020B0604030504040204" pitchFamily="34" charset="0"/>
              </a:rPr>
              <a:t>For information about the contexts in which images are shared and how best to respond, take a look at </a:t>
            </a:r>
            <a:r>
              <a:rPr lang="en-GB" sz="1200" dirty="0">
                <a:latin typeface="Verdana" panose="020B0604030504040204" pitchFamily="34" charset="0"/>
                <a:ea typeface="Verdana" panose="020B0604030504040204" pitchFamily="34" charset="0"/>
                <a:cs typeface="Verdana" panose="020B0604030504040204" pitchFamily="34" charset="0"/>
                <a:hlinkClick r:id="rId9"/>
              </a:rPr>
              <a:t>nude selfies: a parents guide</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2217656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6858000" cy="8612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0" y="9733756"/>
            <a:ext cx="6858000" cy="17224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60648" y="272023"/>
            <a:ext cx="5820001" cy="492443"/>
          </a:xfrm>
          <a:prstGeom prst="rect">
            <a:avLst/>
          </a:prstGeom>
        </p:spPr>
        <p:txBody>
          <a:bodyPr wrap="square">
            <a:spAutoFit/>
          </a:bodyPr>
          <a:lstStyle/>
          <a:p>
            <a:pPr algn="ctr"/>
            <a:r>
              <a:rPr lang="en-GB" sz="1400" b="1" dirty="0">
                <a:latin typeface="Verdana" panose="020B0604030504040204" pitchFamily="34" charset="0"/>
                <a:ea typeface="Verdana" panose="020B0604030504040204" pitchFamily="34" charset="0"/>
                <a:cs typeface="Verdana" panose="020B0604030504040204" pitchFamily="34" charset="0"/>
              </a:rPr>
              <a:t>Steps you can take to help keep your child safer </a:t>
            </a:r>
            <a:r>
              <a:rPr lang="en-GB" sz="1400" b="1" dirty="0" smtClean="0">
                <a:latin typeface="Verdana" panose="020B0604030504040204" pitchFamily="34" charset="0"/>
                <a:ea typeface="Verdana" panose="020B0604030504040204" pitchFamily="34" charset="0"/>
                <a:cs typeface="Verdana" panose="020B0604030504040204" pitchFamily="34" charset="0"/>
              </a:rPr>
              <a:t>online </a:t>
            </a:r>
            <a:r>
              <a:rPr lang="en-GB" sz="1200" dirty="0" smtClean="0">
                <a:latin typeface="Verdana" panose="020B0604030504040204" pitchFamily="34" charset="0"/>
                <a:ea typeface="Verdana" panose="020B0604030504040204" pitchFamily="34" charset="0"/>
                <a:cs typeface="Verdana" panose="020B0604030504040204" pitchFamily="34" charset="0"/>
              </a:rPr>
              <a:t>(to copy and paste into the newsletter template)</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5" name="Rectangle 4"/>
          <p:cNvSpPr/>
          <p:nvPr/>
        </p:nvSpPr>
        <p:spPr>
          <a:xfrm>
            <a:off x="138666" y="3728864"/>
            <a:ext cx="6540080" cy="769441"/>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Make sure </a:t>
            </a:r>
            <a:r>
              <a:rPr lang="en-GB" sz="1100" b="1" dirty="0" smtClean="0">
                <a:latin typeface="Verdana" panose="020B0604030504040204" pitchFamily="34" charset="0"/>
                <a:ea typeface="Verdana" panose="020B0604030504040204" pitchFamily="34" charset="0"/>
                <a:cs typeface="Verdana" panose="020B0604030504040204" pitchFamily="34" charset="0"/>
              </a:rPr>
              <a:t>they know where </a:t>
            </a:r>
            <a:r>
              <a:rPr lang="en-GB" sz="1100" b="1" dirty="0">
                <a:latin typeface="Verdana" panose="020B0604030504040204" pitchFamily="34" charset="0"/>
                <a:ea typeface="Verdana" panose="020B0604030504040204" pitchFamily="34" charset="0"/>
                <a:cs typeface="Verdana" panose="020B0604030504040204" pitchFamily="34" charset="0"/>
              </a:rPr>
              <a:t>to go for support: </a:t>
            </a:r>
            <a:r>
              <a:rPr lang="en-GB" sz="1100" dirty="0">
                <a:latin typeface="Verdana" panose="020B0604030504040204" pitchFamily="34" charset="0"/>
                <a:ea typeface="Verdana" panose="020B0604030504040204" pitchFamily="34" charset="0"/>
                <a:cs typeface="Verdana" panose="020B0604030504040204" pitchFamily="34" charset="0"/>
              </a:rPr>
              <a:t>Remind your child they can always speak to you or an adult they trust if anything happens online that makes them feel worried or upset. For a breakdown of report services, visit: </a:t>
            </a:r>
            <a:r>
              <a:rPr lang="en-GB" sz="1100" dirty="0">
                <a:latin typeface="Verdana" panose="020B0604030504040204" pitchFamily="34" charset="0"/>
                <a:ea typeface="Verdana" panose="020B0604030504040204" pitchFamily="34" charset="0"/>
                <a:cs typeface="Verdana" panose="020B0604030504040204" pitchFamily="34" charset="0"/>
                <a:hlinkClick r:id="rId3"/>
              </a:rPr>
              <a:t>Supporting your child with reporting unwanted content online</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p:cNvSpPr/>
          <p:nvPr/>
        </p:nvSpPr>
        <p:spPr>
          <a:xfrm>
            <a:off x="131657" y="822702"/>
            <a:ext cx="6518182" cy="1107996"/>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Parental controls: </a:t>
            </a:r>
            <a:r>
              <a:rPr lang="en-GB" sz="1100" dirty="0">
                <a:latin typeface="Verdana" panose="020B0604030504040204" pitchFamily="34" charset="0"/>
                <a:ea typeface="Verdana" panose="020B0604030504040204" pitchFamily="34" charset="0"/>
                <a:cs typeface="Verdana" panose="020B0604030504040204" pitchFamily="34" charset="0"/>
              </a:rPr>
              <a:t>Parental controls have been designed to help you manage your child's online activities. There are various types, some of which are free but others which can be bought. However, nothing is totally fool proof so they shouldn't replace the need for you to support and advise your child using the internet. For more information and step by step instructions on setting up parental controls, visit </a:t>
            </a:r>
            <a:r>
              <a:rPr lang="en-GB" sz="1100" u="sng" dirty="0">
                <a:latin typeface="Verdana" panose="020B0604030504040204" pitchFamily="34" charset="0"/>
                <a:ea typeface="Verdana" panose="020B0604030504040204" pitchFamily="34" charset="0"/>
                <a:cs typeface="Verdana" panose="020B0604030504040204" pitchFamily="34" charset="0"/>
                <a:hlinkClick r:id="rId4"/>
              </a:rPr>
              <a:t>Parental Controls &amp; Privacy Settings Guides - Internet Matters</a:t>
            </a:r>
            <a:r>
              <a:rPr lang="en-GB" sz="1100" u="sng" dirty="0">
                <a:latin typeface="Verdana" panose="020B0604030504040204" pitchFamily="34" charset="0"/>
                <a:ea typeface="Verdana" panose="020B0604030504040204" pitchFamily="34" charset="0"/>
                <a:cs typeface="Verdana" panose="020B0604030504040204" pitchFamily="34" charset="0"/>
              </a:rPr>
              <a:t>.</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p:cNvSpPr/>
          <p:nvPr/>
        </p:nvSpPr>
        <p:spPr>
          <a:xfrm>
            <a:off x="159989" y="2027584"/>
            <a:ext cx="6561502" cy="769441"/>
          </a:xfrm>
          <a:prstGeom prst="rect">
            <a:avLst/>
          </a:prstGeom>
        </p:spPr>
        <p:txBody>
          <a:bodyPr wrap="square">
            <a:spAutoFit/>
          </a:bodyPr>
          <a:lstStyle/>
          <a:p>
            <a:r>
              <a:rPr lang="en-GB" sz="1100" b="1" dirty="0">
                <a:latin typeface="Verdana" panose="020B0604030504040204" pitchFamily="34" charset="0"/>
                <a:ea typeface="Verdana" panose="020B0604030504040204" pitchFamily="34" charset="0"/>
                <a:cs typeface="Verdana" panose="020B0604030504040204" pitchFamily="34" charset="0"/>
              </a:rPr>
              <a:t>Have an ongoing conversation</a:t>
            </a:r>
            <a:r>
              <a:rPr lang="en-GB" sz="1100" dirty="0">
                <a:latin typeface="Verdana" panose="020B0604030504040204" pitchFamily="34" charset="0"/>
                <a:ea typeface="Verdana" panose="020B0604030504040204" pitchFamily="34" charset="0"/>
                <a:cs typeface="Verdana" panose="020B0604030504040204" pitchFamily="34" charset="0"/>
              </a:rPr>
              <a:t>: Continue to talk about the apps, games and sites they like to use, and what they like and don’t </a:t>
            </a:r>
            <a:r>
              <a:rPr lang="en-GB" sz="1100" dirty="0" smtClean="0">
                <a:latin typeface="Verdana" panose="020B0604030504040204" pitchFamily="34" charset="0"/>
                <a:ea typeface="Verdana" panose="020B0604030504040204" pitchFamily="34" charset="0"/>
                <a:cs typeface="Verdana" panose="020B0604030504040204" pitchFamily="34" charset="0"/>
              </a:rPr>
              <a:t>like and any concerns </a:t>
            </a:r>
            <a:r>
              <a:rPr lang="en-GB" sz="1100" dirty="0">
                <a:latin typeface="Verdana" panose="020B0604030504040204" pitchFamily="34" charset="0"/>
                <a:ea typeface="Verdana" panose="020B0604030504040204" pitchFamily="34" charset="0"/>
                <a:cs typeface="Verdana" panose="020B0604030504040204" pitchFamily="34" charset="0"/>
              </a:rPr>
              <a:t>about being online. Discuss with them when to unfollow, block or </a:t>
            </a:r>
            <a:r>
              <a:rPr lang="en-GB" sz="1100" dirty="0" smtClean="0">
                <a:latin typeface="Verdana" panose="020B0604030504040204" pitchFamily="34" charset="0"/>
                <a:ea typeface="Verdana" panose="020B0604030504040204" pitchFamily="34" charset="0"/>
                <a:cs typeface="Verdana" panose="020B0604030504040204" pitchFamily="34" charset="0"/>
              </a:rPr>
              <a:t>report. </a:t>
            </a:r>
            <a:r>
              <a:rPr lang="en-GB" sz="1100" dirty="0">
                <a:latin typeface="Verdana" panose="020B0604030504040204" pitchFamily="34" charset="0"/>
                <a:ea typeface="Verdana" panose="020B0604030504040204" pitchFamily="34" charset="0"/>
                <a:cs typeface="Verdana" panose="020B0604030504040204" pitchFamily="34" charset="0"/>
              </a:rPr>
              <a:t>For help starting this conversation, read </a:t>
            </a:r>
            <a:r>
              <a:rPr lang="en-GB" sz="1100" u="sng" dirty="0">
                <a:latin typeface="Verdana" panose="020B0604030504040204" pitchFamily="34" charset="0"/>
                <a:ea typeface="Verdana" panose="020B0604030504040204" pitchFamily="34" charset="0"/>
                <a:cs typeface="Verdana" panose="020B0604030504040204" pitchFamily="34" charset="0"/>
                <a:hlinkClick r:id="rId5"/>
              </a:rPr>
              <a:t>having a conversation with your child</a:t>
            </a:r>
            <a:r>
              <a:rPr lang="en-GB" sz="1100" dirty="0">
                <a:latin typeface="Verdana" panose="020B0604030504040204" pitchFamily="34" charset="0"/>
                <a:ea typeface="Verdana" panose="020B0604030504040204" pitchFamily="34" charset="0"/>
                <a:cs typeface="Verdana" panose="020B0604030504040204" pitchFamily="34" charset="0"/>
              </a:rPr>
              <a:t>. </a:t>
            </a:r>
          </a:p>
        </p:txBody>
      </p:sp>
      <p:sp>
        <p:nvSpPr>
          <p:cNvPr id="17" name="Rectangle 16"/>
          <p:cNvSpPr/>
          <p:nvPr/>
        </p:nvSpPr>
        <p:spPr>
          <a:xfrm>
            <a:off x="157817" y="5829213"/>
            <a:ext cx="6623890" cy="769441"/>
          </a:xfrm>
          <a:prstGeom prst="rect">
            <a:avLst/>
          </a:prstGeom>
        </p:spPr>
        <p:txBody>
          <a:bodyPr wrap="square">
            <a:spAutoFit/>
          </a:bodyPr>
          <a:lstStyle/>
          <a:p>
            <a:pPr lvl="0"/>
            <a:r>
              <a:rPr lang="en-GB" sz="1100" b="1" dirty="0">
                <a:latin typeface="Verdana" panose="020B0604030504040204" pitchFamily="34" charset="0"/>
                <a:ea typeface="Verdana" panose="020B0604030504040204" pitchFamily="34" charset="0"/>
                <a:cs typeface="Verdana" panose="020B0604030504040204" pitchFamily="34" charset="0"/>
              </a:rPr>
              <a:t>Talk about how their online actions can affect others: </a:t>
            </a:r>
            <a:r>
              <a:rPr lang="en-GB" sz="1100" dirty="0">
                <a:latin typeface="Verdana" panose="020B0604030504040204" pitchFamily="34" charset="0"/>
                <a:ea typeface="Verdana" panose="020B0604030504040204" pitchFamily="34" charset="0"/>
                <a:cs typeface="Verdana" panose="020B0604030504040204" pitchFamily="34" charset="0"/>
              </a:rPr>
              <a:t>If your child is engaging with </a:t>
            </a:r>
            <a:r>
              <a:rPr lang="en-GB" sz="1100" dirty="0" smtClean="0">
                <a:latin typeface="Verdana" panose="020B0604030504040204" pitchFamily="34" charset="0"/>
                <a:ea typeface="Verdana" panose="020B0604030504040204" pitchFamily="34" charset="0"/>
                <a:cs typeface="Verdana" panose="020B0604030504040204" pitchFamily="34" charset="0"/>
              </a:rPr>
              <a:t>peers online</a:t>
            </a:r>
            <a:r>
              <a:rPr lang="en-GB" sz="1100" dirty="0">
                <a:latin typeface="Verdana" panose="020B0604030504040204" pitchFamily="34" charset="0"/>
                <a:ea typeface="Verdana" panose="020B0604030504040204" pitchFamily="34" charset="0"/>
                <a:cs typeface="Verdana" panose="020B0604030504040204" pitchFamily="34" charset="0"/>
              </a:rPr>
              <a:t>, remind them to consider how someone else might feel before they post or share something. If they are considering sharing a photo/video of somebody else, they should always ask permission first.                  </a:t>
            </a:r>
            <a:r>
              <a:rPr lang="en-GB" sz="1100" dirty="0" smtClean="0">
                <a:latin typeface="Verdana" panose="020B0604030504040204" pitchFamily="34" charset="0"/>
                <a:ea typeface="Verdana" panose="020B0604030504040204" pitchFamily="34" charset="0"/>
                <a:cs typeface="Verdana" panose="020B0604030504040204" pitchFamily="34" charset="0"/>
              </a:rPr>
              <a:t>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18" name="Rectangle 17"/>
          <p:cNvSpPr/>
          <p:nvPr/>
        </p:nvSpPr>
        <p:spPr>
          <a:xfrm>
            <a:off x="146177" y="4808984"/>
            <a:ext cx="6474165" cy="600164"/>
          </a:xfrm>
          <a:prstGeom prst="rect">
            <a:avLst/>
          </a:prstGeom>
        </p:spPr>
        <p:txBody>
          <a:bodyPr wrap="square">
            <a:spAutoFit/>
          </a:bodyPr>
          <a:lstStyle/>
          <a:p>
            <a:pPr lvl="0"/>
            <a:r>
              <a:rPr lang="en-GB" sz="1100" b="1" dirty="0">
                <a:latin typeface="Verdana" panose="020B0604030504040204" pitchFamily="34" charset="0"/>
                <a:ea typeface="Verdana" panose="020B0604030504040204" pitchFamily="34" charset="0"/>
                <a:cs typeface="Verdana" panose="020B0604030504040204" pitchFamily="34" charset="0"/>
              </a:rPr>
              <a:t>Make sure they know about </a:t>
            </a:r>
            <a:r>
              <a:rPr lang="en-GB" sz="1100" b="1" dirty="0" smtClean="0">
                <a:latin typeface="Verdana" panose="020B0604030504040204" pitchFamily="34" charset="0"/>
                <a:ea typeface="Verdana" panose="020B0604030504040204" pitchFamily="34" charset="0"/>
                <a:cs typeface="Verdana" panose="020B0604030504040204" pitchFamily="34" charset="0"/>
              </a:rPr>
              <a:t>NCA CEOP</a:t>
            </a:r>
            <a:r>
              <a:rPr lang="en-GB" sz="1100" b="1" dirty="0">
                <a:latin typeface="Verdana" panose="020B0604030504040204" pitchFamily="34" charset="0"/>
                <a:ea typeface="Verdana" panose="020B0604030504040204" pitchFamily="34" charset="0"/>
                <a:cs typeface="Verdana" panose="020B0604030504040204" pitchFamily="34" charset="0"/>
              </a:rPr>
              <a:t>:</a:t>
            </a:r>
            <a:r>
              <a:rPr lang="en-GB" sz="1100" dirty="0">
                <a:latin typeface="Verdana" panose="020B0604030504040204" pitchFamily="34" charset="0"/>
                <a:ea typeface="Verdana" panose="020B0604030504040204" pitchFamily="34" charset="0"/>
                <a:cs typeface="Verdana" panose="020B0604030504040204" pitchFamily="34" charset="0"/>
              </a:rPr>
              <a:t> Young people can report a concern about grooming or sexual abuse </a:t>
            </a:r>
            <a:r>
              <a:rPr lang="en-GB" sz="1100" dirty="0" smtClean="0">
                <a:latin typeface="Verdana" panose="020B0604030504040204" pitchFamily="34" charset="0"/>
                <a:ea typeface="Verdana" panose="020B0604030504040204" pitchFamily="34" charset="0"/>
                <a:cs typeface="Verdana" panose="020B0604030504040204" pitchFamily="34" charset="0"/>
              </a:rPr>
              <a:t>to NCA </a:t>
            </a:r>
            <a:r>
              <a:rPr lang="en-GB" sz="1100" dirty="0">
                <a:latin typeface="Verdana" panose="020B0604030504040204" pitchFamily="34" charset="0"/>
                <a:ea typeface="Verdana" panose="020B0604030504040204" pitchFamily="34" charset="0"/>
                <a:cs typeface="Verdana" panose="020B0604030504040204" pitchFamily="34" charset="0"/>
              </a:rPr>
              <a:t>CEOP at </a:t>
            </a:r>
            <a:r>
              <a:rPr lang="en-GB" sz="1100" b="1" u="sng" dirty="0">
                <a:latin typeface="Verdana" panose="020B0604030504040204" pitchFamily="34" charset="0"/>
                <a:ea typeface="Verdana" panose="020B0604030504040204" pitchFamily="34" charset="0"/>
                <a:cs typeface="Verdana" panose="020B0604030504040204" pitchFamily="34" charset="0"/>
              </a:rPr>
              <a:t> </a:t>
            </a:r>
            <a:r>
              <a:rPr lang="en-GB" sz="1100" u="sng" dirty="0" smtClean="0">
                <a:latin typeface="Verdana" panose="020B0604030504040204" pitchFamily="34" charset="0"/>
                <a:ea typeface="Verdana" panose="020B0604030504040204" pitchFamily="34" charset="0"/>
                <a:cs typeface="Verdana" panose="020B0604030504040204" pitchFamily="34" charset="0"/>
                <a:hlinkClick r:id="rId6"/>
              </a:rPr>
              <a:t>https://www.ceop.police.uk/safety-centre/</a:t>
            </a:r>
            <a:endParaRPr lang="en-GB" sz="1100" u="sng" dirty="0" smtClean="0">
              <a:latin typeface="Verdana" panose="020B0604030504040204" pitchFamily="34" charset="0"/>
              <a:ea typeface="Verdana" panose="020B0604030504040204" pitchFamily="34" charset="0"/>
              <a:cs typeface="Verdana" panose="020B0604030504040204" pitchFamily="34" charset="0"/>
            </a:endParaRPr>
          </a:p>
          <a:p>
            <a:pPr lvl="0"/>
            <a:r>
              <a:rPr lang="en-GB" sz="1100" dirty="0" smtClean="0">
                <a:latin typeface="Verdana" panose="020B0604030504040204" pitchFamily="34" charset="0"/>
                <a:ea typeface="Verdana" panose="020B0604030504040204" pitchFamily="34" charset="0"/>
                <a:cs typeface="Verdana" panose="020B0604030504040204" pitchFamily="34" charset="0"/>
              </a:rPr>
              <a:t>and </a:t>
            </a:r>
            <a:r>
              <a:rPr lang="en-GB" sz="1100" dirty="0">
                <a:latin typeface="Verdana" panose="020B0604030504040204" pitchFamily="34" charset="0"/>
                <a:ea typeface="Verdana" panose="020B0604030504040204" pitchFamily="34" charset="0"/>
                <a:cs typeface="Verdana" panose="020B0604030504040204" pitchFamily="34" charset="0"/>
              </a:rPr>
              <a:t>get support from a specialist Child Protection Advisor.</a:t>
            </a:r>
          </a:p>
        </p:txBody>
      </p:sp>
      <p:sp>
        <p:nvSpPr>
          <p:cNvPr id="19" name="Rectangle 18"/>
          <p:cNvSpPr/>
          <p:nvPr/>
        </p:nvSpPr>
        <p:spPr>
          <a:xfrm>
            <a:off x="157817" y="3008784"/>
            <a:ext cx="6478806" cy="430887"/>
          </a:xfrm>
          <a:prstGeom prst="rect">
            <a:avLst/>
          </a:prstGeom>
        </p:spPr>
        <p:txBody>
          <a:bodyPr wrap="square">
            <a:spAutoFit/>
          </a:bodyPr>
          <a:lstStyle/>
          <a:p>
            <a:pPr lvl="0"/>
            <a:r>
              <a:rPr lang="en-GB" sz="1100" b="1" dirty="0">
                <a:latin typeface="Verdana" panose="020B0604030504040204" pitchFamily="34" charset="0"/>
                <a:ea typeface="Verdana" panose="020B0604030504040204" pitchFamily="34" charset="0"/>
                <a:cs typeface="Verdana" panose="020B0604030504040204" pitchFamily="34" charset="0"/>
              </a:rPr>
              <a:t>Be non-judgemental: </a:t>
            </a:r>
            <a:r>
              <a:rPr lang="en-GB" sz="1100" dirty="0">
                <a:latin typeface="Verdana" panose="020B0604030504040204" pitchFamily="34" charset="0"/>
                <a:ea typeface="Verdana" panose="020B0604030504040204" pitchFamily="34" charset="0"/>
                <a:cs typeface="Verdana" panose="020B0604030504040204" pitchFamily="34" charset="0"/>
              </a:rPr>
              <a:t>Explain that you would never blame them for anything that might happen online, and you will always give them calm, loving support.</a:t>
            </a:r>
          </a:p>
        </p:txBody>
      </p:sp>
      <p:sp>
        <p:nvSpPr>
          <p:cNvPr id="21" name="Rectangle 20"/>
          <p:cNvSpPr/>
          <p:nvPr/>
        </p:nvSpPr>
        <p:spPr>
          <a:xfrm>
            <a:off x="157817" y="7041232"/>
            <a:ext cx="6578269" cy="769441"/>
          </a:xfrm>
          <a:prstGeom prst="rect">
            <a:avLst/>
          </a:prstGeom>
        </p:spPr>
        <p:txBody>
          <a:bodyPr wrap="square">
            <a:spAutoFit/>
          </a:bodyPr>
          <a:lstStyle/>
          <a:p>
            <a:r>
              <a:rPr lang="en-GB" sz="1100" b="1" dirty="0" smtClean="0">
                <a:latin typeface="Verdana" panose="020B0604030504040204" pitchFamily="34" charset="0"/>
                <a:ea typeface="Verdana" panose="020B0604030504040204" pitchFamily="34" charset="0"/>
                <a:cs typeface="Verdana" panose="020B0604030504040204" pitchFamily="34" charset="0"/>
              </a:rPr>
              <a:t>Tell them about Thinkuknow: </a:t>
            </a:r>
            <a:r>
              <a:rPr lang="en-GB" sz="1100" dirty="0" smtClean="0">
                <a:latin typeface="Verdana" panose="020B0604030504040204" pitchFamily="34" charset="0"/>
                <a:ea typeface="Verdana" panose="020B0604030504040204" pitchFamily="34" charset="0"/>
                <a:cs typeface="Verdana" panose="020B0604030504040204" pitchFamily="34" charset="0"/>
              </a:rPr>
              <a:t>Our </a:t>
            </a:r>
            <a:r>
              <a:rPr lang="en-GB" sz="1100" dirty="0">
                <a:latin typeface="Verdana" panose="020B0604030504040204" pitchFamily="34" charset="0"/>
                <a:ea typeface="Verdana" panose="020B0604030504040204" pitchFamily="34" charset="0"/>
                <a:cs typeface="Verdana" panose="020B0604030504040204" pitchFamily="34" charset="0"/>
              </a:rPr>
              <a:t>websites provide open and honest guidance for young people on friends, relationships and the internet, covering topics like dealing with pressure; consent; and getting support when you’re </a:t>
            </a:r>
            <a:r>
              <a:rPr lang="en-GB" sz="1100" dirty="0" smtClean="0">
                <a:latin typeface="Verdana" panose="020B0604030504040204" pitchFamily="34" charset="0"/>
                <a:ea typeface="Verdana" panose="020B0604030504040204" pitchFamily="34" charset="0"/>
                <a:cs typeface="Verdana" panose="020B0604030504040204" pitchFamily="34" charset="0"/>
              </a:rPr>
              <a:t>worried. </a:t>
            </a:r>
            <a:r>
              <a:rPr lang="en-GB" sz="1100" dirty="0">
                <a:latin typeface="Verdana" panose="020B0604030504040204" pitchFamily="34" charset="0"/>
                <a:ea typeface="Verdana" panose="020B0604030504040204" pitchFamily="34" charset="0"/>
                <a:cs typeface="Verdana" panose="020B0604030504040204" pitchFamily="34" charset="0"/>
              </a:rPr>
              <a:t>V</a:t>
            </a:r>
            <a:r>
              <a:rPr lang="en-GB" sz="1100" dirty="0" smtClean="0">
                <a:latin typeface="Verdana" panose="020B0604030504040204" pitchFamily="34" charset="0"/>
                <a:ea typeface="Verdana" panose="020B0604030504040204" pitchFamily="34" charset="0"/>
                <a:cs typeface="Verdana" panose="020B0604030504040204" pitchFamily="34" charset="0"/>
              </a:rPr>
              <a:t>isit our </a:t>
            </a:r>
            <a:r>
              <a:rPr lang="en-GB" sz="1100" dirty="0" smtClean="0">
                <a:latin typeface="Verdana" panose="020B0604030504040204" pitchFamily="34" charset="0"/>
                <a:ea typeface="Verdana" panose="020B0604030504040204" pitchFamily="34" charset="0"/>
                <a:cs typeface="Verdana" panose="020B0604030504040204" pitchFamily="34" charset="0"/>
                <a:hlinkClick r:id="rId7"/>
              </a:rPr>
              <a:t>website for 11-13's</a:t>
            </a:r>
            <a:r>
              <a:rPr lang="en-GB" sz="1100" dirty="0" smtClean="0">
                <a:latin typeface="Verdana" panose="020B0604030504040204" pitchFamily="34" charset="0"/>
                <a:ea typeface="Verdana" panose="020B0604030504040204" pitchFamily="34" charset="0"/>
                <a:cs typeface="Verdana" panose="020B0604030504040204" pitchFamily="34" charset="0"/>
              </a:rPr>
              <a:t> </a:t>
            </a:r>
            <a:r>
              <a:rPr lang="en-GB" sz="1100" dirty="0">
                <a:latin typeface="Verdana" panose="020B0604030504040204" pitchFamily="34" charset="0"/>
                <a:ea typeface="Verdana" panose="020B0604030504040204" pitchFamily="34" charset="0"/>
                <a:cs typeface="Verdana" panose="020B0604030504040204" pitchFamily="34" charset="0"/>
              </a:rPr>
              <a:t> </a:t>
            </a:r>
            <a:r>
              <a:rPr lang="en-GB" sz="1100" dirty="0" smtClean="0">
                <a:latin typeface="Verdana" panose="020B0604030504040204" pitchFamily="34" charset="0"/>
                <a:ea typeface="Verdana" panose="020B0604030504040204" pitchFamily="34" charset="0"/>
                <a:cs typeface="Verdana" panose="020B0604030504040204" pitchFamily="34" charset="0"/>
              </a:rPr>
              <a:t>or our </a:t>
            </a:r>
            <a:r>
              <a:rPr lang="en-GB" sz="1100" dirty="0" smtClean="0">
                <a:latin typeface="Verdana" panose="020B0604030504040204" pitchFamily="34" charset="0"/>
                <a:ea typeface="Verdana" panose="020B0604030504040204" pitchFamily="34" charset="0"/>
                <a:cs typeface="Verdana" panose="020B0604030504040204" pitchFamily="34" charset="0"/>
                <a:hlinkClick r:id="rId8"/>
              </a:rPr>
              <a:t>website for 14+</a:t>
            </a:r>
            <a:r>
              <a:rPr lang="en-GB" sz="1100" dirty="0" smtClean="0">
                <a:latin typeface="Verdana" panose="020B0604030504040204" pitchFamily="34" charset="0"/>
                <a:ea typeface="Verdana" panose="020B0604030504040204" pitchFamily="34" charset="0"/>
                <a:cs typeface="Verdana" panose="020B0604030504040204" pitchFamily="34" charset="0"/>
              </a:rPr>
              <a:t> for age appropriate information. </a:t>
            </a:r>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p:cNvSpPr txBox="1"/>
          <p:nvPr/>
        </p:nvSpPr>
        <p:spPr>
          <a:xfrm>
            <a:off x="151815" y="8265368"/>
            <a:ext cx="6424356" cy="1107996"/>
          </a:xfrm>
          <a:prstGeom prst="rect">
            <a:avLst/>
          </a:prstGeom>
          <a:noFill/>
        </p:spPr>
        <p:txBody>
          <a:bodyPr wrap="square" rtlCol="0">
            <a:spAutoFit/>
          </a:bodyPr>
          <a:lstStyle/>
          <a:p>
            <a:pPr lvl="0"/>
            <a:r>
              <a:rPr lang="en-GB" sz="1100" b="1" dirty="0">
                <a:latin typeface="Verdana" panose="020B0604030504040204" pitchFamily="34" charset="0"/>
                <a:ea typeface="Verdana" panose="020B0604030504040204" pitchFamily="34" charset="0"/>
                <a:cs typeface="Verdana" panose="020B0604030504040204" pitchFamily="34" charset="0"/>
              </a:rPr>
              <a:t>Direct your child to age appropriate information about relationships and sex</a:t>
            </a:r>
            <a:r>
              <a:rPr lang="en-GB" sz="1100" dirty="0">
                <a:latin typeface="Verdana" panose="020B0604030504040204" pitchFamily="34" charset="0"/>
                <a:ea typeface="Verdana" panose="020B0604030504040204" pitchFamily="34" charset="0"/>
                <a:cs typeface="Verdana" panose="020B0604030504040204" pitchFamily="34" charset="0"/>
              </a:rPr>
              <a:t>: It’s natural for young people to start exploring their sexual feelings online and adolescents are more inclined to take risks. It’s important to understand this and to talk to your child in a </a:t>
            </a:r>
            <a:r>
              <a:rPr lang="en-GB" sz="1100" dirty="0" smtClean="0">
                <a:latin typeface="Verdana" panose="020B0604030504040204" pitchFamily="34" charset="0"/>
                <a:ea typeface="Verdana" panose="020B0604030504040204" pitchFamily="34" charset="0"/>
                <a:cs typeface="Verdana" panose="020B0604030504040204" pitchFamily="34" charset="0"/>
              </a:rPr>
              <a:t>positive, encouraging and safe way.  </a:t>
            </a:r>
            <a:r>
              <a:rPr lang="en-GB" sz="1100" dirty="0" smtClean="0">
                <a:latin typeface="Verdana" panose="020B0604030504040204" pitchFamily="34" charset="0"/>
                <a:ea typeface="Verdana" panose="020B0604030504040204" pitchFamily="34" charset="0"/>
                <a:cs typeface="Verdana" panose="020B0604030504040204" pitchFamily="34" charset="0"/>
                <a:hlinkClick r:id="rId9"/>
              </a:rPr>
              <a:t>Thinkuknow</a:t>
            </a:r>
            <a:r>
              <a:rPr lang="en-GB" sz="1100" dirty="0" smtClean="0">
                <a:latin typeface="Verdana" panose="020B0604030504040204" pitchFamily="34" charset="0"/>
                <a:ea typeface="Verdana" panose="020B0604030504040204" pitchFamily="34" charset="0"/>
                <a:cs typeface="Verdana" panose="020B0604030504040204" pitchFamily="34" charset="0"/>
              </a:rPr>
              <a:t>, </a:t>
            </a:r>
            <a:r>
              <a:rPr lang="en-GB" sz="1100" dirty="0" smtClean="0">
                <a:latin typeface="Verdana" panose="020B0604030504040204" pitchFamily="34" charset="0"/>
                <a:ea typeface="Verdana" panose="020B0604030504040204" pitchFamily="34" charset="0"/>
                <a:cs typeface="Verdana" panose="020B0604030504040204" pitchFamily="34" charset="0"/>
                <a:hlinkClick r:id="rId10"/>
              </a:rPr>
              <a:t>Brook</a:t>
            </a:r>
            <a:r>
              <a:rPr lang="en-GB" sz="1100" dirty="0" smtClean="0">
                <a:latin typeface="Verdana" panose="020B0604030504040204" pitchFamily="34" charset="0"/>
                <a:ea typeface="Verdana" panose="020B0604030504040204" pitchFamily="34" charset="0"/>
                <a:cs typeface="Verdana" panose="020B0604030504040204" pitchFamily="34" charset="0"/>
              </a:rPr>
              <a:t> , </a:t>
            </a:r>
            <a:r>
              <a:rPr lang="en-GB" sz="1100" dirty="0" smtClean="0">
                <a:latin typeface="Verdana" panose="020B0604030504040204" pitchFamily="34" charset="0"/>
                <a:ea typeface="Verdana" panose="020B0604030504040204" pitchFamily="34" charset="0"/>
                <a:cs typeface="Verdana" panose="020B0604030504040204" pitchFamily="34" charset="0"/>
                <a:hlinkClick r:id="rId11"/>
              </a:rPr>
              <a:t>The Mix</a:t>
            </a:r>
            <a:r>
              <a:rPr lang="en-GB" sz="1100" dirty="0" smtClean="0">
                <a:latin typeface="Verdana" panose="020B0604030504040204" pitchFamily="34" charset="0"/>
                <a:ea typeface="Verdana" panose="020B0604030504040204" pitchFamily="34" charset="0"/>
                <a:cs typeface="Verdana" panose="020B0604030504040204" pitchFamily="34" charset="0"/>
              </a:rPr>
              <a:t> and </a:t>
            </a:r>
            <a:r>
              <a:rPr lang="en-GB" sz="1100" dirty="0" smtClean="0">
                <a:latin typeface="Verdana" panose="020B0604030504040204" pitchFamily="34" charset="0"/>
                <a:ea typeface="Verdana" panose="020B0604030504040204" pitchFamily="34" charset="0"/>
                <a:cs typeface="Verdana" panose="020B0604030504040204" pitchFamily="34" charset="0"/>
                <a:hlinkClick r:id="rId12"/>
              </a:rPr>
              <a:t>Childline</a:t>
            </a:r>
            <a:r>
              <a:rPr lang="en-GB" sz="1100" dirty="0" smtClean="0">
                <a:latin typeface="Verdana" panose="020B0604030504040204" pitchFamily="34" charset="0"/>
                <a:ea typeface="Verdana" panose="020B0604030504040204" pitchFamily="34" charset="0"/>
                <a:cs typeface="Verdana" panose="020B0604030504040204" pitchFamily="34" charset="0"/>
              </a:rPr>
              <a:t> all </a:t>
            </a:r>
            <a:r>
              <a:rPr lang="en-GB" sz="1100" dirty="0">
                <a:latin typeface="Verdana" panose="020B0604030504040204" pitchFamily="34" charset="0"/>
                <a:ea typeface="Verdana" panose="020B0604030504040204" pitchFamily="34" charset="0"/>
                <a:cs typeface="Verdana" panose="020B0604030504040204" pitchFamily="34" charset="0"/>
              </a:rPr>
              <a:t>provide age appropriate information about relationships and sex that you can signpost your child to.  </a:t>
            </a:r>
          </a:p>
        </p:txBody>
      </p:sp>
    </p:spTree>
    <p:extLst>
      <p:ext uri="{BB962C8B-B14F-4D97-AF65-F5344CB8AC3E}">
        <p14:creationId xmlns:p14="http://schemas.microsoft.com/office/powerpoint/2010/main" val="23294386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1180</TotalTime>
  <Words>2044</Words>
  <Application>Microsoft Office PowerPoint</Application>
  <PresentationFormat>A4 Paper (210x297 mm)</PresentationFormat>
  <Paragraphs>110</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Verdana</vt:lpstr>
      <vt:lpstr>Office Theme</vt:lpstr>
      <vt:lpstr>PowerPoint Presentation</vt:lpstr>
      <vt:lpstr>PowerPoint Presentation</vt:lpstr>
      <vt:lpstr>PowerPoint Presentation</vt:lpstr>
      <vt:lpstr>PowerPoint Presentation</vt:lpstr>
    </vt:vector>
  </TitlesOfParts>
  <Company>The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Marks</dc:creator>
  <cp:lastModifiedBy>Kathryn Charmley</cp:lastModifiedBy>
  <cp:revision>58</cp:revision>
  <dcterms:created xsi:type="dcterms:W3CDTF">2020-04-29T14:32:24Z</dcterms:created>
  <dcterms:modified xsi:type="dcterms:W3CDTF">2021-03-25T15:52:38Z</dcterms:modified>
</cp:coreProperties>
</file>