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9"/>
  </p:handoutMasterIdLst>
  <p:sldIdLst>
    <p:sldId id="258" r:id="rId2"/>
    <p:sldId id="263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7" r:id="rId14"/>
    <p:sldId id="298" r:id="rId15"/>
    <p:sldId id="299" r:id="rId16"/>
    <p:sldId id="300" r:id="rId17"/>
    <p:sldId id="302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Sassoon Infant Rg" panose="02000503030000020003" charset="0"/>
      <p:regular r:id="rId24"/>
      <p:bold r:id="rId25"/>
    </p:embeddedFont>
    <p:embeddedFont>
      <p:font typeface="Tuffy" panose="020B0603060100000000" charset="0"/>
      <p:regular r:id="rId26"/>
      <p:bold r:id="rId27"/>
      <p:italic r:id="rId28"/>
      <p:boldItalic r:id="rId29"/>
    </p:embeddedFont>
    <p:embeddedFont>
      <p:font typeface="Twinkl" pitchFamily="2" charset="0"/>
      <p:regular r:id="rId30"/>
      <p:bold r:id="rId31"/>
    </p:embeddedFont>
    <p:embeddedFont>
      <p:font typeface="Twinkl SemiBold" pitchFamily="2" charset="0"/>
      <p:bold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5183"/>
    <a:srgbClr val="BEE3F0"/>
    <a:srgbClr val="9CD5E9"/>
    <a:srgbClr val="58B8DA"/>
    <a:srgbClr val="3399FF"/>
    <a:srgbClr val="FFFFFF"/>
    <a:srgbClr val="BA91DD"/>
    <a:srgbClr val="AA7FCF"/>
    <a:srgbClr val="B59DCB"/>
    <a:srgbClr val="CEBE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6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6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6.png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4a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18.png"/><Relationship Id="rId3" Type="http://schemas.microsoft.com/office/2007/relationships/media" Target="../media/media12.m4a"/><Relationship Id="rId21" Type="http://schemas.openxmlformats.org/officeDocument/2006/relationships/image" Target="../media/image21.png"/><Relationship Id="rId7" Type="http://schemas.microsoft.com/office/2007/relationships/media" Target="../media/media14.m4a"/><Relationship Id="rId12" Type="http://schemas.openxmlformats.org/officeDocument/2006/relationships/audio" Target="../media/media16.m4a"/><Relationship Id="rId17" Type="http://schemas.openxmlformats.org/officeDocument/2006/relationships/image" Target="../media/image17.png"/><Relationship Id="rId2" Type="http://schemas.openxmlformats.org/officeDocument/2006/relationships/audio" Target="../media/media11.m4a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11" Type="http://schemas.microsoft.com/office/2007/relationships/media" Target="../media/media16.m4a"/><Relationship Id="rId5" Type="http://schemas.microsoft.com/office/2007/relationships/media" Target="../media/media13.m4a"/><Relationship Id="rId15" Type="http://schemas.openxmlformats.org/officeDocument/2006/relationships/image" Target="../media/image6.png"/><Relationship Id="rId10" Type="http://schemas.openxmlformats.org/officeDocument/2006/relationships/audio" Target="../media/media15.m4a"/><Relationship Id="rId19" Type="http://schemas.openxmlformats.org/officeDocument/2006/relationships/image" Target="../media/image19.png"/><Relationship Id="rId4" Type="http://schemas.openxmlformats.org/officeDocument/2006/relationships/audio" Target="../media/media12.m4a"/><Relationship Id="rId9" Type="http://schemas.microsoft.com/office/2007/relationships/media" Target="../media/media15.m4a"/><Relationship Id="rId1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m4a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24.png"/><Relationship Id="rId3" Type="http://schemas.microsoft.com/office/2007/relationships/media" Target="../media/media17.m4a"/><Relationship Id="rId21" Type="http://schemas.openxmlformats.org/officeDocument/2006/relationships/image" Target="../media/image21.png"/><Relationship Id="rId7" Type="http://schemas.microsoft.com/office/2007/relationships/media" Target="../media/media19.m4a"/><Relationship Id="rId12" Type="http://schemas.openxmlformats.org/officeDocument/2006/relationships/audio" Target="../media/media21.m4a"/><Relationship Id="rId17" Type="http://schemas.openxmlformats.org/officeDocument/2006/relationships/image" Target="../media/image23.png"/><Relationship Id="rId2" Type="http://schemas.openxmlformats.org/officeDocument/2006/relationships/audio" Target="../media/media11.m4a"/><Relationship Id="rId16" Type="http://schemas.openxmlformats.org/officeDocument/2006/relationships/image" Target="../media/image22.png"/><Relationship Id="rId20" Type="http://schemas.openxmlformats.org/officeDocument/2006/relationships/image" Target="../media/image26.png"/><Relationship Id="rId1" Type="http://schemas.microsoft.com/office/2007/relationships/media" Target="../media/media11.m4a"/><Relationship Id="rId6" Type="http://schemas.openxmlformats.org/officeDocument/2006/relationships/audio" Target="../media/media18.m4a"/><Relationship Id="rId11" Type="http://schemas.microsoft.com/office/2007/relationships/media" Target="../media/media21.m4a"/><Relationship Id="rId5" Type="http://schemas.microsoft.com/office/2007/relationships/media" Target="../media/media18.m4a"/><Relationship Id="rId15" Type="http://schemas.openxmlformats.org/officeDocument/2006/relationships/image" Target="../media/image6.png"/><Relationship Id="rId10" Type="http://schemas.openxmlformats.org/officeDocument/2006/relationships/audio" Target="../media/media20.m4a"/><Relationship Id="rId19" Type="http://schemas.openxmlformats.org/officeDocument/2006/relationships/image" Target="../media/image25.png"/><Relationship Id="rId4" Type="http://schemas.openxmlformats.org/officeDocument/2006/relationships/audio" Target="../media/media17.m4a"/><Relationship Id="rId9" Type="http://schemas.microsoft.com/office/2007/relationships/media" Target="../media/media20.m4a"/><Relationship Id="rId1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6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30.png"/><Relationship Id="rId5" Type="http://schemas.openxmlformats.org/officeDocument/2006/relationships/image" Target="../media/image4.pn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>
                <a:cs typeface="Sassoon Infant Rg" panose="02000503030000020003" pitchFamily="50" charset="0"/>
              </a:rPr>
              <a:t>I can use simple sentences in French connected to the theme.</a:t>
            </a:r>
          </a:p>
          <a:p>
            <a:r>
              <a:rPr lang="en-GB" altLang="en-US">
                <a:cs typeface="Sassoon Infant Rg" panose="02000503030000020003" pitchFamily="50" charset="0"/>
              </a:rPr>
              <a:t>I can write sentences in French, which include a preposition. </a:t>
            </a:r>
            <a:endParaRPr lang="en-GB" altLang="en-US" dirty="0">
              <a:cs typeface="Sassoon Infant Rg" panose="02000503030000020003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the names of objects in a pencil case.</a:t>
            </a:r>
          </a:p>
          <a:p>
            <a:r>
              <a:rPr lang="en-GB" dirty="0">
                <a:latin typeface="Twinkl" pitchFamily="2" charset="0"/>
              </a:rPr>
              <a:t>I can use the infinitive form of verbs e.g. ‘</a:t>
            </a:r>
            <a:r>
              <a:rPr lang="en-GB" dirty="0" err="1">
                <a:latin typeface="Twinkl" pitchFamily="2" charset="0"/>
              </a:rPr>
              <a:t>J’aime</a:t>
            </a:r>
            <a:r>
              <a:rPr lang="en-GB" dirty="0">
                <a:latin typeface="Twinkl" pitchFamily="2" charset="0"/>
              </a:rPr>
              <a:t> lire’. </a:t>
            </a:r>
          </a:p>
          <a:p>
            <a:r>
              <a:rPr lang="en-GB" dirty="0">
                <a:latin typeface="Twinkl" pitchFamily="2" charset="0"/>
              </a:rPr>
              <a:t>I can write sentences using infinitive verbs.</a:t>
            </a:r>
          </a:p>
          <a:p>
            <a:r>
              <a:rPr lang="en-GB" dirty="0">
                <a:latin typeface="Twinkl" pitchFamily="2" charset="0"/>
              </a:rPr>
              <a:t>I can use the vocabulary of around school and what I like to do to write sentences with a preposition.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 dirty="0">
                <a:solidFill>
                  <a:schemeClr val="tx1"/>
                </a:solidFill>
                <a:latin typeface="Twinkl" pitchFamily="2" charset="0"/>
              </a:rPr>
              <a:t>lire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6" t="-2681" r="6941" b="1379"/>
          <a:stretch/>
        </p:blipFill>
        <p:spPr>
          <a:xfrm>
            <a:off x="2830286" y="1880357"/>
            <a:ext cx="3483429" cy="3614057"/>
          </a:xfrm>
          <a:prstGeom prst="ellipse">
            <a:avLst/>
          </a:prstGeom>
        </p:spPr>
      </p:pic>
      <p:pic>
        <p:nvPicPr>
          <p:cNvPr id="8" name="l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57522" y="1246566"/>
            <a:ext cx="609600" cy="609600"/>
          </a:xfrm>
          <a:prstGeom prst="rect">
            <a:avLst/>
          </a:prstGeom>
        </p:spPr>
      </p:pic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827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6751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13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  <a:latin typeface="Twinkl" pitchFamily="2" charset="0"/>
              </a:rPr>
              <a:t>manger</a:t>
            </a:r>
            <a:endParaRPr lang="en-GB" altLang="en-US" b="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507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4" t="-3148" r="10253"/>
          <a:stretch/>
        </p:blipFill>
        <p:spPr>
          <a:xfrm>
            <a:off x="2830286" y="1854926"/>
            <a:ext cx="3474720" cy="3645022"/>
          </a:xfrm>
          <a:prstGeom prst="ellipse">
            <a:avLst/>
          </a:prstGeom>
        </p:spPr>
      </p:pic>
      <p:pic>
        <p:nvPicPr>
          <p:cNvPr id="3" name="mang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65596" y="10287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8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  <a:latin typeface="Twinkl" pitchFamily="2" charset="0"/>
              </a:rPr>
              <a:t>courir</a:t>
            </a:r>
            <a:endParaRPr lang="en-GB" altLang="en-US" b="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044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522" y="1985517"/>
            <a:ext cx="1992956" cy="3548608"/>
          </a:xfrm>
          <a:prstGeom prst="rect">
            <a:avLst/>
          </a:prstGeom>
        </p:spPr>
      </p:pic>
      <p:pic>
        <p:nvPicPr>
          <p:cNvPr id="7" name="couri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569913" y="2295525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992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  <a:latin typeface="Twinkl" pitchFamily="2" charset="0"/>
              </a:rPr>
              <a:t>chanter</a:t>
            </a:r>
            <a:endParaRPr lang="en-GB" altLang="en-US" b="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216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8" t="-1231" r="19881"/>
          <a:stretch/>
        </p:blipFill>
        <p:spPr>
          <a:xfrm>
            <a:off x="2821577" y="2029096"/>
            <a:ext cx="3492137" cy="3462143"/>
          </a:xfrm>
          <a:prstGeom prst="ellipse">
            <a:avLst/>
          </a:prstGeom>
        </p:spPr>
      </p:pic>
      <p:pic>
        <p:nvPicPr>
          <p:cNvPr id="3" name="chant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61824" y="17492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80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7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  <a:latin typeface="Twinkl" pitchFamily="2" charset="0"/>
              </a:rPr>
              <a:t>marcher</a:t>
            </a:r>
            <a:endParaRPr lang="en-GB" altLang="en-US" b="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593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232" y="1941313"/>
            <a:ext cx="1565493" cy="3620764"/>
          </a:xfrm>
          <a:prstGeom prst="rect">
            <a:avLst/>
          </a:prstGeom>
        </p:spPr>
      </p:pic>
      <p:pic>
        <p:nvPicPr>
          <p:cNvPr id="4" name="march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00682" y="1028700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39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6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 dirty="0" err="1">
                <a:solidFill>
                  <a:schemeClr val="tx1"/>
                </a:solidFill>
                <a:latin typeface="Twinkl" pitchFamily="2" charset="0"/>
              </a:rPr>
              <a:t>jouer</a:t>
            </a:r>
            <a:r>
              <a:rPr lang="en-GB" altLang="en-US" b="0" dirty="0">
                <a:solidFill>
                  <a:schemeClr val="tx1"/>
                </a:solidFill>
                <a:latin typeface="Twinkl" pitchFamily="2" charset="0"/>
              </a:rPr>
              <a:t> au foot</a:t>
            </a:r>
          </a:p>
        </p:txBody>
      </p:sp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958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826" y="2037112"/>
            <a:ext cx="3997419" cy="3479706"/>
          </a:xfrm>
          <a:prstGeom prst="rect">
            <a:avLst/>
          </a:prstGeom>
        </p:spPr>
      </p:pic>
      <p:pic>
        <p:nvPicPr>
          <p:cNvPr id="7" name="jouer au footba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07416" y="14444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613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1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 dirty="0" err="1">
                <a:solidFill>
                  <a:schemeClr val="tx1"/>
                </a:solidFill>
                <a:latin typeface="Twinkl" pitchFamily="2" charset="0"/>
              </a:rPr>
              <a:t>parler</a:t>
            </a:r>
            <a:r>
              <a:rPr lang="en-GB" altLang="en-US" b="0" dirty="0">
                <a:solidFill>
                  <a:schemeClr val="tx1"/>
                </a:solidFill>
                <a:latin typeface="Twinkl" pitchFamily="2" charset="0"/>
              </a:rPr>
              <a:t> avec </a:t>
            </a:r>
            <a:r>
              <a:rPr lang="en-GB" altLang="en-US" b="0" dirty="0" err="1">
                <a:solidFill>
                  <a:schemeClr val="tx1"/>
                </a:solidFill>
                <a:latin typeface="Twinkl" pitchFamily="2" charset="0"/>
              </a:rPr>
              <a:t>mes</a:t>
            </a:r>
            <a:r>
              <a:rPr lang="en-GB" altLang="en-US" b="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altLang="en-US" b="0" dirty="0" err="1">
                <a:solidFill>
                  <a:schemeClr val="tx1"/>
                </a:solidFill>
                <a:latin typeface="Twinkl" pitchFamily="2" charset="0"/>
              </a:rPr>
              <a:t>ami</a:t>
            </a:r>
            <a:r>
              <a:rPr lang="en-GB" altLang="en-US" b="0" dirty="0">
                <a:solidFill>
                  <a:schemeClr val="tx1"/>
                </a:solidFill>
                <a:latin typeface="Twinkl" pitchFamily="2" charset="0"/>
              </a:rPr>
              <a:t>(e)s</a:t>
            </a:r>
          </a:p>
        </p:txBody>
      </p:sp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778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3" t="-6357" r="14513" b="7332"/>
          <a:stretch/>
        </p:blipFill>
        <p:spPr>
          <a:xfrm>
            <a:off x="2847702" y="2029097"/>
            <a:ext cx="3448595" cy="3483429"/>
          </a:xfrm>
          <a:prstGeom prst="ellipse">
            <a:avLst/>
          </a:prstGeom>
        </p:spPr>
      </p:pic>
      <p:pic>
        <p:nvPicPr>
          <p:cNvPr id="11" name="parler avec mes ami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042854" y="14446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03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7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7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 dirty="0" err="1">
                <a:solidFill>
                  <a:schemeClr val="tx1"/>
                </a:solidFill>
                <a:latin typeface="Twinkl" pitchFamily="2" charset="0"/>
              </a:rPr>
              <a:t>travailler</a:t>
            </a:r>
            <a:r>
              <a:rPr lang="en-GB" altLang="en-US" b="0" dirty="0">
                <a:solidFill>
                  <a:schemeClr val="tx1"/>
                </a:solidFill>
                <a:latin typeface="Twinkl" pitchFamily="2" charset="0"/>
              </a:rPr>
              <a:t> sur </a:t>
            </a:r>
            <a:r>
              <a:rPr lang="en-GB" altLang="en-US" b="0" dirty="0" err="1">
                <a:solidFill>
                  <a:schemeClr val="tx1"/>
                </a:solidFill>
                <a:latin typeface="Twinkl" pitchFamily="2" charset="0"/>
              </a:rPr>
              <a:t>l'ordinateur</a:t>
            </a:r>
            <a:endParaRPr lang="en-GB" altLang="en-US" b="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896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2" t="-5357" r="12433" b="-167"/>
          <a:stretch/>
        </p:blipFill>
        <p:spPr>
          <a:xfrm>
            <a:off x="2830285" y="2020389"/>
            <a:ext cx="3474720" cy="3483428"/>
          </a:xfrm>
          <a:prstGeom prst="ellipse">
            <a:avLst/>
          </a:prstGeom>
        </p:spPr>
      </p:pic>
      <p:pic>
        <p:nvPicPr>
          <p:cNvPr id="3" name="travailler sur lordinate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04863" y="14763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092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3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 dirty="0" err="1">
                <a:solidFill>
                  <a:schemeClr val="tx1"/>
                </a:solidFill>
                <a:latin typeface="Twinkl" pitchFamily="2" charset="0"/>
              </a:rPr>
              <a:t>jouer</a:t>
            </a:r>
            <a:r>
              <a:rPr lang="en-GB" altLang="en-US" b="0" dirty="0">
                <a:solidFill>
                  <a:schemeClr val="tx1"/>
                </a:solidFill>
                <a:latin typeface="Twinkl" pitchFamily="2" charset="0"/>
              </a:rPr>
              <a:t> au basket</a:t>
            </a:r>
          </a:p>
        </p:txBody>
      </p:sp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724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96" t="-4338" r="-4149" b="-4208"/>
          <a:stretch/>
        </p:blipFill>
        <p:spPr>
          <a:xfrm>
            <a:off x="2838994" y="2029098"/>
            <a:ext cx="3448595" cy="3457302"/>
          </a:xfrm>
          <a:prstGeom prst="ellipse">
            <a:avLst/>
          </a:prstGeom>
        </p:spPr>
      </p:pic>
      <p:pic>
        <p:nvPicPr>
          <p:cNvPr id="7" name="jouer au basketba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00022" y="1139604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06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43928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altLang="en-US" dirty="0">
                <a:solidFill>
                  <a:schemeClr val="tx1"/>
                </a:solidFill>
              </a:rPr>
              <a:t>Introducing Infinitive                       Form of Verbs</a:t>
            </a:r>
          </a:p>
        </p:txBody>
      </p:sp>
      <p:sp>
        <p:nvSpPr>
          <p:cNvPr id="5" name="Oval 4"/>
          <p:cNvSpPr/>
          <p:nvPr/>
        </p:nvSpPr>
        <p:spPr>
          <a:xfrm>
            <a:off x="2835817" y="2028403"/>
            <a:ext cx="3462836" cy="3462836"/>
          </a:xfrm>
          <a:prstGeom prst="ellipse">
            <a:avLst/>
          </a:prstGeom>
          <a:solidFill>
            <a:srgbClr val="BEE3F0"/>
          </a:solidFill>
          <a:ln>
            <a:solidFill>
              <a:srgbClr val="BEE3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5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itle 5"/>
          <p:cNvSpPr txBox="1">
            <a:spLocks/>
          </p:cNvSpPr>
          <p:nvPr/>
        </p:nvSpPr>
        <p:spPr>
          <a:xfrm>
            <a:off x="457198" y="5271136"/>
            <a:ext cx="8220075" cy="100527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GB" altLang="en-US" b="0" dirty="0">
                <a:solidFill>
                  <a:schemeClr val="tx1"/>
                </a:solidFill>
                <a:latin typeface="Twinkl" pitchFamily="2" charset="0"/>
              </a:rPr>
              <a:t>aider le </a:t>
            </a:r>
            <a:r>
              <a:rPr lang="en-GB" altLang="en-US" b="0" dirty="0" err="1">
                <a:solidFill>
                  <a:schemeClr val="tx1"/>
                </a:solidFill>
                <a:latin typeface="Twinkl" pitchFamily="2" charset="0"/>
              </a:rPr>
              <a:t>professeur</a:t>
            </a:r>
            <a:r>
              <a:rPr lang="en-GB" altLang="en-US" b="0" dirty="0">
                <a:solidFill>
                  <a:schemeClr val="tx1"/>
                </a:solidFill>
                <a:latin typeface="Twinkl" pitchFamily="2" charset="0"/>
              </a:rPr>
              <a:t> </a:t>
            </a:r>
          </a:p>
        </p:txBody>
      </p:sp>
      <p:pic>
        <p:nvPicPr>
          <p:cNvPr id="67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417" y="569150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-23409" r="-1121" b="-1"/>
          <a:stretch/>
        </p:blipFill>
        <p:spPr>
          <a:xfrm>
            <a:off x="2847703" y="2020390"/>
            <a:ext cx="3448594" cy="3470850"/>
          </a:xfrm>
          <a:prstGeom prst="ellipse">
            <a:avLst/>
          </a:prstGeom>
        </p:spPr>
      </p:pic>
      <p:pic>
        <p:nvPicPr>
          <p:cNvPr id="3" name="aider le professe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79579" y="12465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93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2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28663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fr-FR" altLang="en-US" dirty="0">
                <a:solidFill>
                  <a:schemeClr val="tx1"/>
                </a:solidFill>
              </a:rPr>
              <a:t>Qu'est-ce que tu </a:t>
            </a:r>
            <a:br>
              <a:rPr lang="fr-FR" altLang="en-US" dirty="0">
                <a:solidFill>
                  <a:schemeClr val="tx1"/>
                </a:solidFill>
              </a:rPr>
            </a:br>
            <a:r>
              <a:rPr lang="fr-FR" altLang="en-US" dirty="0">
                <a:solidFill>
                  <a:schemeClr val="tx1"/>
                </a:solidFill>
              </a:rPr>
              <a:t>aimes faire?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uest ce que tu aimes fa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835025"/>
            <a:ext cx="6096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915886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Can you remember which picture goes with each phrase? Click on the picture and verb that you think match and see if they reveal the same colour.</a:t>
            </a:r>
          </a:p>
        </p:txBody>
      </p:sp>
      <p:sp>
        <p:nvSpPr>
          <p:cNvPr id="5" name="1A"/>
          <p:cNvSpPr/>
          <p:nvPr/>
        </p:nvSpPr>
        <p:spPr>
          <a:xfrm>
            <a:off x="755650" y="2656114"/>
            <a:ext cx="1436966" cy="1402080"/>
          </a:xfrm>
          <a:prstGeom prst="rect">
            <a:avLst/>
          </a:prstGeom>
          <a:solidFill>
            <a:schemeClr val="accent6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2A"/>
          <p:cNvSpPr/>
          <p:nvPr/>
        </p:nvSpPr>
        <p:spPr>
          <a:xfrm>
            <a:off x="2304584" y="2656114"/>
            <a:ext cx="1436966" cy="1402080"/>
          </a:xfrm>
          <a:prstGeom prst="rect">
            <a:avLst/>
          </a:prstGeom>
          <a:solidFill>
            <a:srgbClr val="92D050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3A"/>
          <p:cNvSpPr/>
          <p:nvPr/>
        </p:nvSpPr>
        <p:spPr>
          <a:xfrm>
            <a:off x="3853517" y="2656114"/>
            <a:ext cx="1436966" cy="1402080"/>
          </a:xfrm>
          <a:prstGeom prst="rect">
            <a:avLst/>
          </a:prstGeom>
          <a:solidFill>
            <a:srgbClr val="FFFF00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4A"/>
          <p:cNvSpPr/>
          <p:nvPr/>
        </p:nvSpPr>
        <p:spPr>
          <a:xfrm>
            <a:off x="5402451" y="2656114"/>
            <a:ext cx="1436966" cy="1402080"/>
          </a:xfrm>
          <a:prstGeom prst="rect">
            <a:avLst/>
          </a:prstGeom>
          <a:solidFill>
            <a:schemeClr val="accent2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A"/>
          <p:cNvSpPr/>
          <p:nvPr/>
        </p:nvSpPr>
        <p:spPr>
          <a:xfrm>
            <a:off x="6951384" y="2656114"/>
            <a:ext cx="1436966" cy="1402080"/>
          </a:xfrm>
          <a:prstGeom prst="rect">
            <a:avLst/>
          </a:prstGeom>
          <a:solidFill>
            <a:srgbClr val="00B0F0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6A"/>
          <p:cNvSpPr/>
          <p:nvPr/>
        </p:nvSpPr>
        <p:spPr>
          <a:xfrm>
            <a:off x="755650" y="4170102"/>
            <a:ext cx="1436966" cy="1402080"/>
          </a:xfrm>
          <a:prstGeom prst="rect">
            <a:avLst/>
          </a:prstGeom>
          <a:solidFill>
            <a:srgbClr val="FFFF00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courir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6" name="7A"/>
          <p:cNvSpPr/>
          <p:nvPr/>
        </p:nvSpPr>
        <p:spPr>
          <a:xfrm>
            <a:off x="2304584" y="4170102"/>
            <a:ext cx="1436966" cy="1402080"/>
          </a:xfrm>
          <a:prstGeom prst="rect">
            <a:avLst/>
          </a:prstGeom>
          <a:solidFill>
            <a:schemeClr val="accent2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chanter</a:t>
            </a:r>
          </a:p>
        </p:txBody>
      </p:sp>
      <p:sp>
        <p:nvSpPr>
          <p:cNvPr id="17" name="8A"/>
          <p:cNvSpPr/>
          <p:nvPr/>
        </p:nvSpPr>
        <p:spPr>
          <a:xfrm>
            <a:off x="3853517" y="4170102"/>
            <a:ext cx="1436966" cy="1402080"/>
          </a:xfrm>
          <a:prstGeom prst="rect">
            <a:avLst/>
          </a:prstGeom>
          <a:solidFill>
            <a:srgbClr val="00B0F0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marcher</a:t>
            </a:r>
          </a:p>
        </p:txBody>
      </p:sp>
      <p:sp>
        <p:nvSpPr>
          <p:cNvPr id="18" name="9A"/>
          <p:cNvSpPr/>
          <p:nvPr/>
        </p:nvSpPr>
        <p:spPr>
          <a:xfrm>
            <a:off x="5402451" y="4170102"/>
            <a:ext cx="1436966" cy="1402080"/>
          </a:xfrm>
          <a:prstGeom prst="rect">
            <a:avLst/>
          </a:prstGeom>
          <a:solidFill>
            <a:schemeClr val="accent6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lire</a:t>
            </a:r>
          </a:p>
        </p:txBody>
      </p:sp>
      <p:sp>
        <p:nvSpPr>
          <p:cNvPr id="19" name="10A"/>
          <p:cNvSpPr/>
          <p:nvPr/>
        </p:nvSpPr>
        <p:spPr>
          <a:xfrm>
            <a:off x="6951384" y="4170102"/>
            <a:ext cx="1436966" cy="1402080"/>
          </a:xfrm>
          <a:prstGeom prst="rect">
            <a:avLst/>
          </a:prstGeom>
          <a:solidFill>
            <a:srgbClr val="92D050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manger</a:t>
            </a:r>
          </a:p>
        </p:txBody>
      </p:sp>
      <p:sp>
        <p:nvSpPr>
          <p:cNvPr id="20" name="6"/>
          <p:cNvSpPr/>
          <p:nvPr/>
        </p:nvSpPr>
        <p:spPr>
          <a:xfrm>
            <a:off x="755650" y="4170102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courir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1" name="7"/>
          <p:cNvSpPr/>
          <p:nvPr/>
        </p:nvSpPr>
        <p:spPr>
          <a:xfrm>
            <a:off x="2304584" y="4170102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chanter</a:t>
            </a:r>
          </a:p>
        </p:txBody>
      </p:sp>
      <p:sp>
        <p:nvSpPr>
          <p:cNvPr id="22" name="8"/>
          <p:cNvSpPr/>
          <p:nvPr/>
        </p:nvSpPr>
        <p:spPr>
          <a:xfrm>
            <a:off x="3853517" y="4170102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marcher</a:t>
            </a:r>
          </a:p>
        </p:txBody>
      </p:sp>
      <p:sp>
        <p:nvSpPr>
          <p:cNvPr id="23" name="9"/>
          <p:cNvSpPr/>
          <p:nvPr/>
        </p:nvSpPr>
        <p:spPr>
          <a:xfrm>
            <a:off x="5402451" y="4170102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lire</a:t>
            </a:r>
          </a:p>
        </p:txBody>
      </p:sp>
      <p:sp>
        <p:nvSpPr>
          <p:cNvPr id="24" name="10"/>
          <p:cNvSpPr/>
          <p:nvPr/>
        </p:nvSpPr>
        <p:spPr>
          <a:xfrm>
            <a:off x="6951384" y="4170102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manger</a:t>
            </a:r>
          </a:p>
        </p:txBody>
      </p:sp>
      <p:grpSp>
        <p:nvGrpSpPr>
          <p:cNvPr id="31" name="Group 1"/>
          <p:cNvGrpSpPr/>
          <p:nvPr/>
        </p:nvGrpSpPr>
        <p:grpSpPr>
          <a:xfrm>
            <a:off x="755650" y="2656114"/>
            <a:ext cx="1439395" cy="1411736"/>
            <a:chOff x="755650" y="2656114"/>
            <a:chExt cx="1439395" cy="1411736"/>
          </a:xfrm>
        </p:grpSpPr>
        <p:sp>
          <p:nvSpPr>
            <p:cNvPr id="25" name="1"/>
            <p:cNvSpPr/>
            <p:nvPr/>
          </p:nvSpPr>
          <p:spPr>
            <a:xfrm>
              <a:off x="755650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2795452"/>
              <a:ext cx="1439395" cy="1272398"/>
            </a:xfrm>
            <a:prstGeom prst="rect">
              <a:avLst/>
            </a:prstGeom>
          </p:spPr>
        </p:pic>
      </p:grpSp>
      <p:grpSp>
        <p:nvGrpSpPr>
          <p:cNvPr id="34" name="Group 2"/>
          <p:cNvGrpSpPr/>
          <p:nvPr/>
        </p:nvGrpSpPr>
        <p:grpSpPr>
          <a:xfrm>
            <a:off x="2304584" y="2656114"/>
            <a:ext cx="1448810" cy="1419498"/>
            <a:chOff x="2304584" y="2656114"/>
            <a:chExt cx="1448810" cy="1419498"/>
          </a:xfrm>
        </p:grpSpPr>
        <p:sp>
          <p:nvSpPr>
            <p:cNvPr id="26" name="2"/>
            <p:cNvSpPr/>
            <p:nvPr/>
          </p:nvSpPr>
          <p:spPr>
            <a:xfrm>
              <a:off x="2304584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04" r="3446"/>
            <a:stretch/>
          </p:blipFill>
          <p:spPr>
            <a:xfrm>
              <a:off x="2307771" y="2804161"/>
              <a:ext cx="1445623" cy="1271451"/>
            </a:xfrm>
            <a:prstGeom prst="rect">
              <a:avLst/>
            </a:prstGeom>
          </p:spPr>
        </p:pic>
      </p:grpSp>
      <p:grpSp>
        <p:nvGrpSpPr>
          <p:cNvPr id="35" name="Group 3"/>
          <p:cNvGrpSpPr/>
          <p:nvPr/>
        </p:nvGrpSpPr>
        <p:grpSpPr>
          <a:xfrm>
            <a:off x="3853517" y="2656114"/>
            <a:ext cx="1436966" cy="1402080"/>
            <a:chOff x="3853517" y="2656114"/>
            <a:chExt cx="1436966" cy="1402080"/>
          </a:xfrm>
        </p:grpSpPr>
        <p:sp>
          <p:nvSpPr>
            <p:cNvPr id="27" name="3"/>
            <p:cNvSpPr/>
            <p:nvPr/>
          </p:nvSpPr>
          <p:spPr>
            <a:xfrm>
              <a:off x="3853517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3246" y="2749731"/>
              <a:ext cx="697507" cy="1241964"/>
            </a:xfrm>
            <a:prstGeom prst="rect">
              <a:avLst/>
            </a:prstGeom>
          </p:spPr>
        </p:pic>
      </p:grpSp>
      <p:grpSp>
        <p:nvGrpSpPr>
          <p:cNvPr id="37" name="Group 4"/>
          <p:cNvGrpSpPr/>
          <p:nvPr/>
        </p:nvGrpSpPr>
        <p:grpSpPr>
          <a:xfrm>
            <a:off x="5390606" y="2656114"/>
            <a:ext cx="1454331" cy="1410789"/>
            <a:chOff x="5390606" y="2656114"/>
            <a:chExt cx="1454331" cy="1410789"/>
          </a:xfrm>
        </p:grpSpPr>
        <p:sp>
          <p:nvSpPr>
            <p:cNvPr id="28" name="4"/>
            <p:cNvSpPr/>
            <p:nvPr/>
          </p:nvSpPr>
          <p:spPr>
            <a:xfrm>
              <a:off x="5402451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7231"/>
            <a:stretch/>
          </p:blipFill>
          <p:spPr>
            <a:xfrm>
              <a:off x="5390606" y="2771932"/>
              <a:ext cx="1454331" cy="1294971"/>
            </a:xfrm>
            <a:prstGeom prst="rect">
              <a:avLst/>
            </a:prstGeom>
          </p:spPr>
        </p:pic>
      </p:grpSp>
      <p:grpSp>
        <p:nvGrpSpPr>
          <p:cNvPr id="39" name="Group 5"/>
          <p:cNvGrpSpPr/>
          <p:nvPr/>
        </p:nvGrpSpPr>
        <p:grpSpPr>
          <a:xfrm>
            <a:off x="6951384" y="2656114"/>
            <a:ext cx="1436966" cy="1402080"/>
            <a:chOff x="6951384" y="2656114"/>
            <a:chExt cx="1436966" cy="1402080"/>
          </a:xfrm>
        </p:grpSpPr>
        <p:sp>
          <p:nvSpPr>
            <p:cNvPr id="29" name="5"/>
            <p:cNvSpPr/>
            <p:nvPr/>
          </p:nvSpPr>
          <p:spPr>
            <a:xfrm>
              <a:off x="6951384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01187" y="2748857"/>
              <a:ext cx="537360" cy="1242838"/>
            </a:xfrm>
            <a:prstGeom prst="rect">
              <a:avLst/>
            </a:prstGeom>
          </p:spPr>
        </p:pic>
      </p:grpSp>
      <p:pic>
        <p:nvPicPr>
          <p:cNvPr id="40" name="L'ange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584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L'ange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809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L'ange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449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L'ange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280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L'ange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646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Jaime couri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4" y="1511527"/>
            <a:ext cx="609601" cy="609600"/>
          </a:xfrm>
          <a:prstGeom prst="rect">
            <a:avLst/>
          </a:prstGeom>
        </p:spPr>
      </p:pic>
      <p:pic>
        <p:nvPicPr>
          <p:cNvPr id="46" name="Jaime chante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2185852"/>
            <a:ext cx="609600" cy="609600"/>
          </a:xfrm>
          <a:prstGeom prst="rect">
            <a:avLst/>
          </a:prstGeom>
        </p:spPr>
      </p:pic>
      <p:pic>
        <p:nvPicPr>
          <p:cNvPr id="47" name="Jaime marcher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2860177"/>
            <a:ext cx="609600" cy="609600"/>
          </a:xfrm>
          <a:prstGeom prst="rect">
            <a:avLst/>
          </a:prstGeom>
        </p:spPr>
      </p:pic>
      <p:pic>
        <p:nvPicPr>
          <p:cNvPr id="48" name="Jaime lir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3534502"/>
            <a:ext cx="609600" cy="609600"/>
          </a:xfrm>
          <a:prstGeom prst="rect">
            <a:avLst/>
          </a:prstGeom>
        </p:spPr>
      </p:pic>
      <p:pic>
        <p:nvPicPr>
          <p:cNvPr id="49" name="Jaime manger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4208827"/>
            <a:ext cx="609600" cy="609600"/>
          </a:xfrm>
          <a:prstGeom prst="rect">
            <a:avLst/>
          </a:prstGeom>
        </p:spPr>
      </p:pic>
      <p:pic>
        <p:nvPicPr>
          <p:cNvPr id="50" name="Whole Class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32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947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6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761" fill="hold"/>
                                        <p:tgtEl>
                                          <p:spTgt spid="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622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8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390" fill="hold"/>
                                        <p:tgtEl>
                                          <p:spTgt spid="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459" fill="hold"/>
                                        <p:tgtEl>
                                          <p:spTgt spid="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28663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fr-FR" altLang="en-US" dirty="0">
                <a:solidFill>
                  <a:schemeClr val="tx1"/>
                </a:solidFill>
              </a:rPr>
              <a:t>Qu'est-ce que tu </a:t>
            </a:r>
            <a:br>
              <a:rPr lang="fr-FR" altLang="en-US" dirty="0">
                <a:solidFill>
                  <a:schemeClr val="tx1"/>
                </a:solidFill>
              </a:rPr>
            </a:br>
            <a:r>
              <a:rPr lang="fr-FR" altLang="en-US" dirty="0">
                <a:solidFill>
                  <a:schemeClr val="tx1"/>
                </a:solidFill>
              </a:rPr>
              <a:t>aimes faire?</a:t>
            </a:r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uest ce que tu aimes fai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835025"/>
            <a:ext cx="6096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915886"/>
            <a:ext cx="7632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Can you remember which picture goes with each phrase? Click on the picture and verb that you think match and see if they reveal the same colour.</a:t>
            </a:r>
          </a:p>
        </p:txBody>
      </p:sp>
      <p:sp>
        <p:nvSpPr>
          <p:cNvPr id="5" name="1A"/>
          <p:cNvSpPr/>
          <p:nvPr/>
        </p:nvSpPr>
        <p:spPr>
          <a:xfrm>
            <a:off x="755650" y="2656114"/>
            <a:ext cx="1436966" cy="1402080"/>
          </a:xfrm>
          <a:prstGeom prst="rect">
            <a:avLst/>
          </a:prstGeom>
          <a:solidFill>
            <a:schemeClr val="accent6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2A"/>
          <p:cNvSpPr/>
          <p:nvPr/>
        </p:nvSpPr>
        <p:spPr>
          <a:xfrm>
            <a:off x="2304584" y="2656114"/>
            <a:ext cx="1436966" cy="1402080"/>
          </a:xfrm>
          <a:prstGeom prst="rect">
            <a:avLst/>
          </a:prstGeom>
          <a:solidFill>
            <a:srgbClr val="92D050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3A"/>
          <p:cNvSpPr/>
          <p:nvPr/>
        </p:nvSpPr>
        <p:spPr>
          <a:xfrm>
            <a:off x="3853517" y="2656114"/>
            <a:ext cx="1436966" cy="1402080"/>
          </a:xfrm>
          <a:prstGeom prst="rect">
            <a:avLst/>
          </a:prstGeom>
          <a:solidFill>
            <a:srgbClr val="FFFF00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4A"/>
          <p:cNvSpPr/>
          <p:nvPr/>
        </p:nvSpPr>
        <p:spPr>
          <a:xfrm>
            <a:off x="5402451" y="2656114"/>
            <a:ext cx="1436966" cy="1402080"/>
          </a:xfrm>
          <a:prstGeom prst="rect">
            <a:avLst/>
          </a:prstGeom>
          <a:solidFill>
            <a:schemeClr val="accent2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A"/>
          <p:cNvSpPr/>
          <p:nvPr/>
        </p:nvSpPr>
        <p:spPr>
          <a:xfrm>
            <a:off x="6951384" y="2656114"/>
            <a:ext cx="1436966" cy="1402080"/>
          </a:xfrm>
          <a:prstGeom prst="rect">
            <a:avLst/>
          </a:prstGeom>
          <a:solidFill>
            <a:srgbClr val="00B0F0"/>
          </a:solidFill>
          <a:ln>
            <a:solidFill>
              <a:srgbClr val="58B8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6a"/>
          <p:cNvSpPr/>
          <p:nvPr/>
        </p:nvSpPr>
        <p:spPr>
          <a:xfrm>
            <a:off x="764359" y="4178810"/>
            <a:ext cx="1436966" cy="1402080"/>
          </a:xfrm>
          <a:prstGeom prst="rect">
            <a:avLst/>
          </a:prstGeom>
          <a:solidFill>
            <a:srgbClr val="92D050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fr-FR" altLang="en-US" dirty="0">
                <a:solidFill>
                  <a:schemeClr val="tx1"/>
                </a:solidFill>
                <a:latin typeface="Twinkl" pitchFamily="2" charset="0"/>
              </a:rPr>
              <a:t>J’aime parler</a:t>
            </a:r>
          </a:p>
          <a:p>
            <a:pPr algn="ctr">
              <a:spcBef>
                <a:spcPct val="0"/>
              </a:spcBef>
            </a:pPr>
            <a:r>
              <a:rPr lang="fr-FR" altLang="en-US" dirty="0">
                <a:solidFill>
                  <a:schemeClr val="tx1"/>
                </a:solidFill>
                <a:latin typeface="Twinkl" pitchFamily="2" charset="0"/>
              </a:rPr>
              <a:t>avec mes ami(e)s</a:t>
            </a:r>
          </a:p>
        </p:txBody>
      </p:sp>
      <p:sp>
        <p:nvSpPr>
          <p:cNvPr id="21" name="7a"/>
          <p:cNvSpPr/>
          <p:nvPr/>
        </p:nvSpPr>
        <p:spPr>
          <a:xfrm>
            <a:off x="2313293" y="4178810"/>
            <a:ext cx="1436966" cy="1402080"/>
          </a:xfrm>
          <a:prstGeom prst="rect">
            <a:avLst/>
          </a:prstGeom>
          <a:solidFill>
            <a:schemeClr val="accent6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jouer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au foot</a:t>
            </a:r>
          </a:p>
        </p:txBody>
      </p:sp>
      <p:sp>
        <p:nvSpPr>
          <p:cNvPr id="22" name="8a"/>
          <p:cNvSpPr/>
          <p:nvPr/>
        </p:nvSpPr>
        <p:spPr>
          <a:xfrm>
            <a:off x="3862226" y="4178810"/>
            <a:ext cx="1436966" cy="1402080"/>
          </a:xfrm>
          <a:prstGeom prst="rect">
            <a:avLst/>
          </a:prstGeom>
          <a:solidFill>
            <a:srgbClr val="FFFF00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 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jouer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au basket</a:t>
            </a:r>
          </a:p>
        </p:txBody>
      </p:sp>
      <p:sp>
        <p:nvSpPr>
          <p:cNvPr id="23" name="9a"/>
          <p:cNvSpPr/>
          <p:nvPr/>
        </p:nvSpPr>
        <p:spPr>
          <a:xfrm>
            <a:off x="5411160" y="4178810"/>
            <a:ext cx="1436966" cy="1402080"/>
          </a:xfrm>
          <a:prstGeom prst="rect">
            <a:avLst/>
          </a:prstGeom>
          <a:solidFill>
            <a:srgbClr val="00B0F0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aider le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professeur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10a"/>
          <p:cNvSpPr/>
          <p:nvPr/>
        </p:nvSpPr>
        <p:spPr>
          <a:xfrm>
            <a:off x="6960093" y="4178810"/>
            <a:ext cx="1436966" cy="1402080"/>
          </a:xfrm>
          <a:prstGeom prst="rect">
            <a:avLst/>
          </a:prstGeom>
          <a:solidFill>
            <a:schemeClr val="accent2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1600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sz="1600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sz="1600" dirty="0" err="1">
                <a:solidFill>
                  <a:schemeClr val="tx1"/>
                </a:solidFill>
                <a:latin typeface="Twinkl" pitchFamily="2" charset="0"/>
              </a:rPr>
              <a:t>travailler</a:t>
            </a: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 sur </a:t>
            </a:r>
            <a:r>
              <a:rPr lang="en-GB" altLang="en-US" sz="1600" dirty="0" err="1">
                <a:solidFill>
                  <a:schemeClr val="tx1"/>
                </a:solidFill>
                <a:latin typeface="Twinkl" pitchFamily="2" charset="0"/>
              </a:rPr>
              <a:t>l’ordinateur</a:t>
            </a:r>
            <a:endParaRPr lang="en-GB" altLang="en-US" sz="1600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61" name="6"/>
          <p:cNvSpPr/>
          <p:nvPr/>
        </p:nvSpPr>
        <p:spPr>
          <a:xfrm>
            <a:off x="761726" y="4167757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fr-FR" altLang="en-US" dirty="0">
                <a:solidFill>
                  <a:schemeClr val="tx1"/>
                </a:solidFill>
                <a:latin typeface="Twinkl" pitchFamily="2" charset="0"/>
              </a:rPr>
              <a:t>J’aime parler</a:t>
            </a:r>
          </a:p>
          <a:p>
            <a:pPr algn="ctr">
              <a:spcBef>
                <a:spcPct val="0"/>
              </a:spcBef>
            </a:pPr>
            <a:r>
              <a:rPr lang="fr-FR" altLang="en-US" dirty="0">
                <a:solidFill>
                  <a:schemeClr val="tx1"/>
                </a:solidFill>
                <a:latin typeface="Twinkl" pitchFamily="2" charset="0"/>
              </a:rPr>
              <a:t>avec mes ami(e)s</a:t>
            </a:r>
          </a:p>
        </p:txBody>
      </p:sp>
      <p:sp>
        <p:nvSpPr>
          <p:cNvPr id="62" name="7"/>
          <p:cNvSpPr/>
          <p:nvPr/>
        </p:nvSpPr>
        <p:spPr>
          <a:xfrm>
            <a:off x="2310660" y="4167757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jouer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au foot</a:t>
            </a:r>
          </a:p>
        </p:txBody>
      </p:sp>
      <p:sp>
        <p:nvSpPr>
          <p:cNvPr id="63" name="8"/>
          <p:cNvSpPr/>
          <p:nvPr/>
        </p:nvSpPr>
        <p:spPr>
          <a:xfrm>
            <a:off x="3859593" y="4167757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 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jouer</a:t>
            </a: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 au basket</a:t>
            </a:r>
          </a:p>
        </p:txBody>
      </p:sp>
      <p:sp>
        <p:nvSpPr>
          <p:cNvPr id="64" name="9"/>
          <p:cNvSpPr/>
          <p:nvPr/>
        </p:nvSpPr>
        <p:spPr>
          <a:xfrm>
            <a:off x="5408527" y="4167757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aider le </a:t>
            </a:r>
            <a:r>
              <a:rPr lang="en-GB" altLang="en-US" dirty="0" err="1">
                <a:solidFill>
                  <a:schemeClr val="tx1"/>
                </a:solidFill>
                <a:latin typeface="Twinkl" pitchFamily="2" charset="0"/>
              </a:rPr>
              <a:t>professeur</a:t>
            </a: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65" name="10"/>
          <p:cNvSpPr/>
          <p:nvPr/>
        </p:nvSpPr>
        <p:spPr>
          <a:xfrm>
            <a:off x="6957460" y="4167757"/>
            <a:ext cx="1436966" cy="1402080"/>
          </a:xfrm>
          <a:prstGeom prst="rect">
            <a:avLst/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</a:pPr>
            <a:r>
              <a:rPr lang="en-GB" altLang="en-US" sz="1600" dirty="0" err="1">
                <a:solidFill>
                  <a:schemeClr val="tx1"/>
                </a:solidFill>
                <a:latin typeface="Twinkl" pitchFamily="2" charset="0"/>
              </a:rPr>
              <a:t>J’aime</a:t>
            </a:r>
            <a:endParaRPr lang="en-GB" altLang="en-US" sz="1600" dirty="0">
              <a:solidFill>
                <a:schemeClr val="tx1"/>
              </a:solidFill>
              <a:latin typeface="Twinkl" pitchFamily="2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sz="1600" dirty="0" err="1">
                <a:solidFill>
                  <a:schemeClr val="tx1"/>
                </a:solidFill>
                <a:latin typeface="Twinkl" pitchFamily="2" charset="0"/>
              </a:rPr>
              <a:t>travailler</a:t>
            </a:r>
            <a:r>
              <a:rPr lang="en-GB" altLang="en-US" sz="1600" dirty="0">
                <a:solidFill>
                  <a:schemeClr val="tx1"/>
                </a:solidFill>
                <a:latin typeface="Twinkl" pitchFamily="2" charset="0"/>
              </a:rPr>
              <a:t> sur </a:t>
            </a:r>
            <a:r>
              <a:rPr lang="en-GB" altLang="en-US" sz="1600" dirty="0" err="1">
                <a:solidFill>
                  <a:schemeClr val="tx1"/>
                </a:solidFill>
                <a:latin typeface="Twinkl" pitchFamily="2" charset="0"/>
              </a:rPr>
              <a:t>l’ordinateur</a:t>
            </a:r>
            <a:endParaRPr lang="en-GB" altLang="en-US" sz="1600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40" name="L'ange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584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L'ange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809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L'ange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449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L'ange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280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L'ange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646" y="526275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1"/>
          <p:cNvGrpSpPr/>
          <p:nvPr/>
        </p:nvGrpSpPr>
        <p:grpSpPr>
          <a:xfrm>
            <a:off x="755650" y="2656114"/>
            <a:ext cx="1436966" cy="1402080"/>
            <a:chOff x="755650" y="2656114"/>
            <a:chExt cx="1436966" cy="1402080"/>
          </a:xfrm>
        </p:grpSpPr>
        <p:sp>
          <p:nvSpPr>
            <p:cNvPr id="25" name="1"/>
            <p:cNvSpPr/>
            <p:nvPr/>
          </p:nvSpPr>
          <p:spPr>
            <a:xfrm>
              <a:off x="755650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834" y="2795452"/>
              <a:ext cx="1333788" cy="1161047"/>
            </a:xfrm>
            <a:prstGeom prst="rect">
              <a:avLst/>
            </a:prstGeom>
          </p:spPr>
        </p:pic>
      </p:grpSp>
      <p:grpSp>
        <p:nvGrpSpPr>
          <p:cNvPr id="14" name="Group 2"/>
          <p:cNvGrpSpPr/>
          <p:nvPr/>
        </p:nvGrpSpPr>
        <p:grpSpPr>
          <a:xfrm>
            <a:off x="2299063" y="2656114"/>
            <a:ext cx="1454332" cy="1410789"/>
            <a:chOff x="2299063" y="2656114"/>
            <a:chExt cx="1454332" cy="1410789"/>
          </a:xfrm>
        </p:grpSpPr>
        <p:sp>
          <p:nvSpPr>
            <p:cNvPr id="26" name="2"/>
            <p:cNvSpPr/>
            <p:nvPr/>
          </p:nvSpPr>
          <p:spPr>
            <a:xfrm>
              <a:off x="2304584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907" r="13982" b="9585"/>
            <a:stretch/>
          </p:blipFill>
          <p:spPr>
            <a:xfrm>
              <a:off x="2299063" y="2728185"/>
              <a:ext cx="1454332" cy="1338718"/>
            </a:xfrm>
            <a:prstGeom prst="rect">
              <a:avLst/>
            </a:prstGeom>
          </p:spPr>
        </p:pic>
      </p:grpSp>
      <p:grpSp>
        <p:nvGrpSpPr>
          <p:cNvPr id="51" name="Group 3"/>
          <p:cNvGrpSpPr/>
          <p:nvPr/>
        </p:nvGrpSpPr>
        <p:grpSpPr>
          <a:xfrm>
            <a:off x="3853517" y="2656114"/>
            <a:ext cx="1436966" cy="1402080"/>
            <a:chOff x="3853517" y="2656114"/>
            <a:chExt cx="1436966" cy="1402080"/>
          </a:xfrm>
        </p:grpSpPr>
        <p:sp>
          <p:nvSpPr>
            <p:cNvPr id="27" name="3"/>
            <p:cNvSpPr/>
            <p:nvPr/>
          </p:nvSpPr>
          <p:spPr>
            <a:xfrm>
              <a:off x="3853517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217" b="1"/>
            <a:stretch/>
          </p:blipFill>
          <p:spPr>
            <a:xfrm>
              <a:off x="3889002" y="2656114"/>
              <a:ext cx="1354210" cy="1300384"/>
            </a:xfrm>
            <a:prstGeom prst="rect">
              <a:avLst/>
            </a:prstGeom>
          </p:spPr>
        </p:pic>
      </p:grpSp>
      <p:grpSp>
        <p:nvGrpSpPr>
          <p:cNvPr id="53" name="Group 4"/>
          <p:cNvGrpSpPr/>
          <p:nvPr/>
        </p:nvGrpSpPr>
        <p:grpSpPr>
          <a:xfrm>
            <a:off x="5399314" y="2656114"/>
            <a:ext cx="1440103" cy="1410789"/>
            <a:chOff x="5399314" y="2656114"/>
            <a:chExt cx="1440103" cy="1410789"/>
          </a:xfrm>
        </p:grpSpPr>
        <p:sp>
          <p:nvSpPr>
            <p:cNvPr id="28" name="4"/>
            <p:cNvSpPr/>
            <p:nvPr/>
          </p:nvSpPr>
          <p:spPr>
            <a:xfrm>
              <a:off x="5402451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63" r="10895"/>
            <a:stretch/>
          </p:blipFill>
          <p:spPr>
            <a:xfrm>
              <a:off x="5399314" y="2747914"/>
              <a:ext cx="1436915" cy="1318989"/>
            </a:xfrm>
            <a:prstGeom prst="rect">
              <a:avLst/>
            </a:prstGeom>
          </p:spPr>
        </p:pic>
      </p:grpSp>
      <p:grpSp>
        <p:nvGrpSpPr>
          <p:cNvPr id="55" name="Group 5"/>
          <p:cNvGrpSpPr/>
          <p:nvPr/>
        </p:nvGrpSpPr>
        <p:grpSpPr>
          <a:xfrm>
            <a:off x="6951384" y="2656114"/>
            <a:ext cx="1436966" cy="1409793"/>
            <a:chOff x="6951384" y="2656114"/>
            <a:chExt cx="1436966" cy="1409793"/>
          </a:xfrm>
        </p:grpSpPr>
        <p:sp>
          <p:nvSpPr>
            <p:cNvPr id="29" name="5"/>
            <p:cNvSpPr/>
            <p:nvPr/>
          </p:nvSpPr>
          <p:spPr>
            <a:xfrm>
              <a:off x="6951384" y="2656114"/>
              <a:ext cx="1436966" cy="1402080"/>
            </a:xfrm>
            <a:prstGeom prst="rect">
              <a:avLst/>
            </a:prstGeom>
            <a:solidFill>
              <a:srgbClr val="58B8DA"/>
            </a:solidFill>
            <a:ln>
              <a:solidFill>
                <a:srgbClr val="58B8D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0168" y="2926080"/>
              <a:ext cx="1416840" cy="1139827"/>
            </a:xfrm>
            <a:prstGeom prst="rect">
              <a:avLst/>
            </a:prstGeom>
          </p:spPr>
        </p:pic>
      </p:grpSp>
      <p:pic>
        <p:nvPicPr>
          <p:cNvPr id="56" name="Jaime parler avec mes ami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1519646"/>
            <a:ext cx="609600" cy="609600"/>
          </a:xfrm>
          <a:prstGeom prst="rect">
            <a:avLst/>
          </a:prstGeom>
        </p:spPr>
      </p:pic>
      <p:pic>
        <p:nvPicPr>
          <p:cNvPr id="57" name="Jaime jouer au football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2217735"/>
            <a:ext cx="609600" cy="609600"/>
          </a:xfrm>
          <a:prstGeom prst="rect">
            <a:avLst/>
          </a:prstGeom>
        </p:spPr>
      </p:pic>
      <p:pic>
        <p:nvPicPr>
          <p:cNvPr id="58" name="Jaime jouer au basketball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2915824"/>
            <a:ext cx="609600" cy="609600"/>
          </a:xfrm>
          <a:prstGeom prst="rect">
            <a:avLst/>
          </a:prstGeom>
        </p:spPr>
      </p:pic>
      <p:pic>
        <p:nvPicPr>
          <p:cNvPr id="59" name="Jaime aider le professeur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66503" y="3595192"/>
            <a:ext cx="609600" cy="609600"/>
          </a:xfrm>
          <a:prstGeom prst="rect">
            <a:avLst/>
          </a:prstGeom>
        </p:spPr>
      </p:pic>
      <p:pic>
        <p:nvPicPr>
          <p:cNvPr id="60" name="Jaime travailler sur lordinateur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827315" y="4274560"/>
            <a:ext cx="609600" cy="609600"/>
          </a:xfrm>
          <a:prstGeom prst="rect">
            <a:avLst/>
          </a:prstGeom>
        </p:spPr>
      </p:pic>
      <p:pic>
        <p:nvPicPr>
          <p:cNvPr id="66" name="Whole Class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92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783" fill="hold"/>
                                        <p:tgtEl>
                                          <p:spTgt spid="5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6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575" fill="hold"/>
                                        <p:tgtEl>
                                          <p:spTgt spid="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202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852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0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5712" fill="hold"/>
                                        <p:tgtEl>
                                          <p:spTgt spid="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28663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fr-FR" altLang="en-US" dirty="0">
                <a:solidFill>
                  <a:schemeClr val="tx1"/>
                </a:solidFill>
              </a:rPr>
              <a:t>Qu'est-ce que tu </a:t>
            </a:r>
            <a:br>
              <a:rPr lang="fr-FR" altLang="en-US" dirty="0">
                <a:solidFill>
                  <a:schemeClr val="tx1"/>
                </a:solidFill>
              </a:rPr>
            </a:br>
            <a:r>
              <a:rPr lang="fr-FR" altLang="en-US" dirty="0">
                <a:solidFill>
                  <a:schemeClr val="tx1"/>
                </a:solidFill>
              </a:rPr>
              <a:t>aimes faire?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3631474" y="2107474"/>
            <a:ext cx="4756876" cy="1959429"/>
            <a:chOff x="3631474" y="2107474"/>
            <a:chExt cx="4756876" cy="1959429"/>
          </a:xfrm>
        </p:grpSpPr>
        <p:sp>
          <p:nvSpPr>
            <p:cNvPr id="17" name="Rectangle 16"/>
            <p:cNvSpPr/>
            <p:nvPr/>
          </p:nvSpPr>
          <p:spPr>
            <a:xfrm>
              <a:off x="3631474" y="2107474"/>
              <a:ext cx="4756876" cy="1959429"/>
            </a:xfrm>
            <a:prstGeom prst="rect">
              <a:avLst/>
            </a:prstGeom>
            <a:solidFill>
              <a:srgbClr val="BEE3F0"/>
            </a:solidFill>
            <a:ln>
              <a:solidFill>
                <a:srgbClr val="BEE3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92327" y="2180053"/>
              <a:ext cx="2415650" cy="1811738"/>
            </a:xfrm>
            <a:prstGeom prst="rect">
              <a:avLst/>
            </a:prstGeom>
          </p:spPr>
        </p:pic>
        <p:sp>
          <p:nvSpPr>
            <p:cNvPr id="66" name="Rectangle 65"/>
            <p:cNvSpPr/>
            <p:nvPr/>
          </p:nvSpPr>
          <p:spPr>
            <a:xfrm>
              <a:off x="4659689" y="2624257"/>
              <a:ext cx="123263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fr-FR" altLang="en-US" dirty="0">
                  <a:latin typeface="Twinkl" pitchFamily="2" charset="0"/>
                </a:rPr>
                <a:t>dans la salle de musique.</a:t>
              </a:r>
            </a:p>
          </p:txBody>
        </p:sp>
      </p:grpSp>
      <p:sp>
        <p:nvSpPr>
          <p:cNvPr id="15" name="Pentagon 14"/>
          <p:cNvSpPr/>
          <p:nvPr/>
        </p:nvSpPr>
        <p:spPr>
          <a:xfrm>
            <a:off x="755651" y="2107474"/>
            <a:ext cx="3816349" cy="1959429"/>
          </a:xfrm>
          <a:prstGeom prst="homePlate">
            <a:avLst>
              <a:gd name="adj" fmla="val 18444"/>
            </a:avLst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4" r="231" b="14783"/>
          <a:stretch/>
        </p:blipFill>
        <p:spPr>
          <a:xfrm>
            <a:off x="754602" y="2194912"/>
            <a:ext cx="2988047" cy="188069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261637" y="2762756"/>
            <a:ext cx="13103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latin typeface="Twinkl" pitchFamily="2" charset="0"/>
              </a:rPr>
              <a:t>J’aime</a:t>
            </a:r>
            <a:r>
              <a:rPr lang="en-GB" altLang="en-US" dirty="0">
                <a:latin typeface="Twinkl" pitchFamily="2" charset="0"/>
              </a:rPr>
              <a:t> chanter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95164" y="4368823"/>
            <a:ext cx="75536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3200" dirty="0" err="1">
                <a:latin typeface="Twinkl" pitchFamily="2" charset="0"/>
              </a:rPr>
              <a:t>J’aime</a:t>
            </a:r>
            <a:r>
              <a:rPr lang="en-GB" altLang="en-US" sz="3200" dirty="0">
                <a:latin typeface="Twinkl" pitchFamily="2" charset="0"/>
              </a:rPr>
              <a:t> chanter </a:t>
            </a:r>
            <a:r>
              <a:rPr lang="en-GB" altLang="en-US" sz="3200" dirty="0" err="1">
                <a:latin typeface="Twinkl" pitchFamily="2" charset="0"/>
              </a:rPr>
              <a:t>dans</a:t>
            </a:r>
            <a:r>
              <a:rPr lang="en-GB" altLang="en-US" sz="3200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altLang="en-US" sz="3200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altLang="en-US" sz="3200" dirty="0" err="1">
                <a:solidFill>
                  <a:srgbClr val="DB5183"/>
                </a:solidFill>
                <a:latin typeface="Twinkl" pitchFamily="2" charset="0"/>
              </a:rPr>
              <a:t>salle</a:t>
            </a:r>
            <a:r>
              <a:rPr lang="en-GB" altLang="en-US" sz="3200" dirty="0">
                <a:solidFill>
                  <a:srgbClr val="DB5183"/>
                </a:solidFill>
                <a:latin typeface="Twinkl" pitchFamily="2" charset="0"/>
              </a:rPr>
              <a:t> de </a:t>
            </a:r>
            <a:r>
              <a:rPr lang="en-GB" altLang="en-US" sz="3200" dirty="0" err="1">
                <a:solidFill>
                  <a:srgbClr val="DB5183"/>
                </a:solidFill>
                <a:latin typeface="Twinkl" pitchFamily="2" charset="0"/>
              </a:rPr>
              <a:t>musique</a:t>
            </a:r>
            <a:r>
              <a:rPr lang="en-GB" altLang="en-US" sz="3200" dirty="0">
                <a:solidFill>
                  <a:srgbClr val="DB51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34" name="Jaime chanter dans la salle de musiq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78625" y="1733939"/>
            <a:ext cx="609600" cy="609600"/>
          </a:xfrm>
          <a:prstGeom prst="rect">
            <a:avLst/>
          </a:prstGeom>
        </p:spPr>
      </p:pic>
      <p:pic>
        <p:nvPicPr>
          <p:cNvPr id="69" name="L'ange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72" y="429371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34"/>
          <p:cNvSpPr/>
          <p:nvPr/>
        </p:nvSpPr>
        <p:spPr>
          <a:xfrm>
            <a:off x="2293015" y="6101809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bonnie-brown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70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369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549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549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631474" y="2107474"/>
            <a:ext cx="4756876" cy="1959429"/>
            <a:chOff x="3631474" y="2107474"/>
            <a:chExt cx="4756876" cy="1959429"/>
          </a:xfrm>
        </p:grpSpPr>
        <p:grpSp>
          <p:nvGrpSpPr>
            <p:cNvPr id="30" name="Group 29"/>
            <p:cNvGrpSpPr/>
            <p:nvPr/>
          </p:nvGrpSpPr>
          <p:grpSpPr>
            <a:xfrm>
              <a:off x="3631474" y="2107474"/>
              <a:ext cx="4756876" cy="1959429"/>
              <a:chOff x="3631474" y="2107474"/>
              <a:chExt cx="4756876" cy="1959429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3631474" y="2107474"/>
                <a:ext cx="4756876" cy="1959429"/>
              </a:xfrm>
              <a:prstGeom prst="rect">
                <a:avLst/>
              </a:prstGeom>
              <a:solidFill>
                <a:srgbClr val="BEE3F0"/>
              </a:solidFill>
              <a:ln>
                <a:solidFill>
                  <a:srgbClr val="BEE3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600"/>
              </a:p>
            </p:txBody>
          </p:sp>
          <p:sp>
            <p:nvSpPr>
              <p:cNvPr id="66" name="Rectangle 65"/>
              <p:cNvSpPr/>
              <p:nvPr/>
            </p:nvSpPr>
            <p:spPr>
              <a:xfrm>
                <a:off x="4099101" y="2624256"/>
                <a:ext cx="1317647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lang="fr-FR" altLang="en-US" dirty="0">
                    <a:latin typeface="Twinkl" pitchFamily="2" charset="0"/>
                  </a:rPr>
                  <a:t>dans la cour de récréation.</a:t>
                </a:r>
              </a:p>
            </p:txBody>
          </p:sp>
        </p:grp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8594" y="2171276"/>
              <a:ext cx="2801363" cy="1829290"/>
            </a:xfrm>
            <a:prstGeom prst="rect">
              <a:avLst/>
            </a:prstGeom>
          </p:spPr>
        </p:pic>
      </p:grp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728663"/>
            <a:ext cx="8220075" cy="100527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fr-FR" altLang="en-US" dirty="0">
                <a:solidFill>
                  <a:schemeClr val="tx1"/>
                </a:solidFill>
              </a:rPr>
              <a:t>Qu'est-ce que tu </a:t>
            </a:r>
            <a:br>
              <a:rPr lang="fr-FR" altLang="en-US" dirty="0">
                <a:solidFill>
                  <a:schemeClr val="tx1"/>
                </a:solidFill>
              </a:rPr>
            </a:br>
            <a:r>
              <a:rPr lang="fr-FR" altLang="en-US" dirty="0">
                <a:solidFill>
                  <a:schemeClr val="tx1"/>
                </a:solidFill>
              </a:rPr>
              <a:t>aimes faire?</a:t>
            </a:r>
          </a:p>
        </p:txBody>
      </p:sp>
      <p:sp>
        <p:nvSpPr>
          <p:cNvPr id="15" name="Pentagon 14"/>
          <p:cNvSpPr/>
          <p:nvPr/>
        </p:nvSpPr>
        <p:spPr>
          <a:xfrm>
            <a:off x="755652" y="2107474"/>
            <a:ext cx="3257056" cy="1959429"/>
          </a:xfrm>
          <a:prstGeom prst="homePlate">
            <a:avLst>
              <a:gd name="adj" fmla="val 18444"/>
            </a:avLst>
          </a:prstGeom>
          <a:solidFill>
            <a:srgbClr val="9CD5E9"/>
          </a:solidFill>
          <a:ln>
            <a:solidFill>
              <a:srgbClr val="9CD5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616305" y="2762756"/>
            <a:ext cx="13103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 err="1">
                <a:latin typeface="Twinkl" pitchFamily="2" charset="0"/>
              </a:rPr>
              <a:t>J’aime</a:t>
            </a:r>
            <a:r>
              <a:rPr lang="en-GB" altLang="en-US" dirty="0">
                <a:latin typeface="Twinkl" pitchFamily="2" charset="0"/>
              </a:rPr>
              <a:t> </a:t>
            </a:r>
            <a:r>
              <a:rPr lang="en-GB" altLang="en-US" dirty="0" err="1">
                <a:latin typeface="Twinkl" pitchFamily="2" charset="0"/>
              </a:rPr>
              <a:t>courir</a:t>
            </a:r>
            <a:endParaRPr lang="en-GB" altLang="en-US" dirty="0">
              <a:latin typeface="Twinkl" pitchFamily="2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09592" y="4368823"/>
            <a:ext cx="75392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3200" dirty="0" err="1">
                <a:latin typeface="Twinkl" pitchFamily="2" charset="0"/>
              </a:rPr>
              <a:t>J’aime</a:t>
            </a:r>
            <a:r>
              <a:rPr lang="en-GB" altLang="en-US" sz="3200" dirty="0">
                <a:latin typeface="Twinkl" pitchFamily="2" charset="0"/>
              </a:rPr>
              <a:t> </a:t>
            </a:r>
            <a:r>
              <a:rPr lang="en-GB" altLang="en-US" sz="3200" dirty="0" err="1">
                <a:latin typeface="Twinkl" pitchFamily="2" charset="0"/>
              </a:rPr>
              <a:t>courir</a:t>
            </a:r>
            <a:r>
              <a:rPr lang="en-GB" altLang="en-US" sz="3200" dirty="0">
                <a:latin typeface="Twinkl" pitchFamily="2" charset="0"/>
              </a:rPr>
              <a:t> </a:t>
            </a:r>
            <a:r>
              <a:rPr lang="en-GB" altLang="en-US" sz="3200" dirty="0" err="1">
                <a:latin typeface="Twinkl" pitchFamily="2" charset="0"/>
              </a:rPr>
              <a:t>dans</a:t>
            </a:r>
            <a:r>
              <a:rPr lang="en-GB" altLang="en-US" sz="3200" dirty="0">
                <a:solidFill>
                  <a:srgbClr val="FF0000"/>
                </a:solidFill>
                <a:latin typeface="Twinkl" pitchFamily="2" charset="0"/>
              </a:rPr>
              <a:t> </a:t>
            </a:r>
            <a:r>
              <a:rPr lang="en-GB" altLang="en-US" sz="3200" dirty="0">
                <a:solidFill>
                  <a:srgbClr val="DB5183"/>
                </a:solidFill>
                <a:latin typeface="Twinkl" pitchFamily="2" charset="0"/>
              </a:rPr>
              <a:t>la </a:t>
            </a:r>
            <a:r>
              <a:rPr lang="en-GB" altLang="en-US" sz="3200" dirty="0" err="1">
                <a:solidFill>
                  <a:srgbClr val="DB5183"/>
                </a:solidFill>
                <a:latin typeface="Twinkl" pitchFamily="2" charset="0"/>
              </a:rPr>
              <a:t>cour</a:t>
            </a:r>
            <a:r>
              <a:rPr lang="en-GB" altLang="en-US" sz="3200" dirty="0">
                <a:solidFill>
                  <a:srgbClr val="DB5183"/>
                </a:solidFill>
                <a:latin typeface="Twinkl" pitchFamily="2" charset="0"/>
              </a:rPr>
              <a:t> de </a:t>
            </a:r>
            <a:r>
              <a:rPr lang="en-GB" altLang="en-US" sz="3200" dirty="0" err="1">
                <a:solidFill>
                  <a:srgbClr val="DB5183"/>
                </a:solidFill>
                <a:latin typeface="Twinkl" pitchFamily="2" charset="0"/>
              </a:rPr>
              <a:t>récréation</a:t>
            </a:r>
            <a:r>
              <a:rPr lang="en-GB" altLang="en-US" sz="3200" dirty="0">
                <a:solidFill>
                  <a:srgbClr val="DB5183"/>
                </a:solidFill>
                <a:latin typeface="Twinkl" pitchFamily="2" charset="0"/>
              </a:rPr>
              <a:t>.</a:t>
            </a:r>
          </a:p>
        </p:txBody>
      </p:sp>
      <p:pic>
        <p:nvPicPr>
          <p:cNvPr id="69" name="L'ange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72" y="429371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34"/>
          <p:cNvSpPr/>
          <p:nvPr/>
        </p:nvSpPr>
        <p:spPr>
          <a:xfrm>
            <a:off x="2293015" y="6101809"/>
            <a:ext cx="4572000" cy="1692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500" dirty="0" err="1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brisbanecitycouncil</a:t>
            </a:r>
            <a:r>
              <a:rPr lang="en-GB" sz="500" dirty="0">
                <a:solidFill>
                  <a:srgbClr val="000000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@flickr.com - granted under creative commons licence - attribution</a:t>
            </a:r>
            <a:endParaRPr lang="en-GB" sz="500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333" y="2171276"/>
            <a:ext cx="1027359" cy="1829290"/>
          </a:xfrm>
          <a:prstGeom prst="rect">
            <a:avLst/>
          </a:prstGeom>
        </p:spPr>
      </p:pic>
      <p:pic>
        <p:nvPicPr>
          <p:cNvPr id="4" name="Jaime courir dans la cour de recrea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95061" y="1231301"/>
            <a:ext cx="609601" cy="609600"/>
          </a:xfrm>
          <a:prstGeom prst="rect">
            <a:avLst/>
          </a:prstGeom>
        </p:spPr>
      </p:pic>
      <p:pic>
        <p:nvPicPr>
          <p:cNvPr id="19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43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1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13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1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altLang="en-US">
                <a:cs typeface="Sassoon Infant Rg" panose="02000503030000020003" pitchFamily="50" charset="0"/>
              </a:rPr>
              <a:t>I can use simple sentences in French connected to the theme.</a:t>
            </a:r>
          </a:p>
          <a:p>
            <a:r>
              <a:rPr lang="en-GB" altLang="en-US">
                <a:cs typeface="Sassoon Infant Rg" panose="02000503030000020003" pitchFamily="50" charset="0"/>
              </a:rPr>
              <a:t>I can write sentences in French, which include a preposition. </a:t>
            </a:r>
            <a:endParaRPr lang="en-GB" altLang="en-US" dirty="0">
              <a:cs typeface="Sassoon Infant Rg" panose="02000503030000020003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the names of objects in a pencil case.</a:t>
            </a:r>
          </a:p>
          <a:p>
            <a:r>
              <a:rPr lang="en-GB" dirty="0">
                <a:latin typeface="Twinkl" pitchFamily="2" charset="0"/>
              </a:rPr>
              <a:t>I can use the infinitive form of verbs e.g. ‘</a:t>
            </a:r>
            <a:r>
              <a:rPr lang="en-GB" dirty="0" err="1">
                <a:latin typeface="Twinkl" pitchFamily="2" charset="0"/>
              </a:rPr>
              <a:t>J’aime</a:t>
            </a:r>
            <a:r>
              <a:rPr lang="en-GB" dirty="0">
                <a:latin typeface="Twinkl" pitchFamily="2" charset="0"/>
              </a:rPr>
              <a:t> lire’. </a:t>
            </a:r>
          </a:p>
          <a:p>
            <a:r>
              <a:rPr lang="en-GB" dirty="0">
                <a:latin typeface="Twinkl" pitchFamily="2" charset="0"/>
              </a:rPr>
              <a:t>I can write sentences using infinitive verbs.</a:t>
            </a:r>
          </a:p>
          <a:p>
            <a:r>
              <a:rPr lang="en-GB" dirty="0">
                <a:latin typeface="Twinkl" pitchFamily="2" charset="0"/>
              </a:rPr>
              <a:t>I can use the vocabulary of around school and what I like to do to write sentences with a preposition.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774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1672</TotalTime>
  <Words>467</Words>
  <Application>Microsoft Office PowerPoint</Application>
  <PresentationFormat>On-screen Show (4:3)</PresentationFormat>
  <Paragraphs>92</Paragraphs>
  <Slides>17</Slides>
  <Notes>0</Notes>
  <HiddenSlides>0</HiddenSlides>
  <MMClips>24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Calibri</vt:lpstr>
      <vt:lpstr>Tuffy</vt:lpstr>
      <vt:lpstr>Twinkl SemiBold</vt:lpstr>
      <vt:lpstr>Sassoon Infant Rg</vt:lpstr>
      <vt:lpstr>Arial</vt:lpstr>
      <vt:lpstr>Twinkl</vt:lpstr>
      <vt:lpstr>Office Theme</vt:lpstr>
      <vt:lpstr>PowerPoint Presentation</vt:lpstr>
      <vt:lpstr>PowerPoint Presentation</vt:lpstr>
      <vt:lpstr>Introducing Infinitive                       Form of Verbs</vt:lpstr>
      <vt:lpstr>Introducing Infinitive                       Form of Verbs</vt:lpstr>
      <vt:lpstr>Introducing Infinitive                       Form of Verbs</vt:lpstr>
      <vt:lpstr>Introducing Infinitive                       Form of Verbs</vt:lpstr>
      <vt:lpstr>Introducing Infinitive                       Form of Verbs</vt:lpstr>
      <vt:lpstr>Introducing Infinitive                       Form of Verbs</vt:lpstr>
      <vt:lpstr>Introducing Infinitive                       Form of Verbs</vt:lpstr>
      <vt:lpstr>Introducing Infinitive                       Form of Verbs</vt:lpstr>
      <vt:lpstr>Introducing Infinitive                       Form of Verbs</vt:lpstr>
      <vt:lpstr>Introducing Infinitive                       Form of Verbs</vt:lpstr>
      <vt:lpstr>Qu'est-ce que tu  aimes faire?</vt:lpstr>
      <vt:lpstr>Qu'est-ce que tu  aimes faire?</vt:lpstr>
      <vt:lpstr>Qu'est-ce que tu  aimes faire?</vt:lpstr>
      <vt:lpstr>Qu'est-ce que tu  aimes faire?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Cristina Ubeda Escuderos</cp:lastModifiedBy>
  <cp:revision>136</cp:revision>
  <dcterms:created xsi:type="dcterms:W3CDTF">2014-10-01T16:09:27Z</dcterms:created>
  <dcterms:modified xsi:type="dcterms:W3CDTF">2021-01-18T16:55:27Z</dcterms:modified>
</cp:coreProperties>
</file>